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6" r:id="rId18"/>
    <p:sldId id="277" r:id="rId19"/>
    <p:sldId id="278" r:id="rId20"/>
    <p:sldId id="279" r:id="rId21"/>
    <p:sldId id="280" r:id="rId22"/>
  </p:sldIdLst>
  <p:sldSz cx="9144000" cy="6858000" type="screen4x3"/>
  <p:notesSz cx="6858000" cy="9144000"/>
  <p:defaultTextStyle>
    <a:defPPr>
      <a:defRPr lang="zh-CN"/>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howGuides="1">
      <p:cViewPr varScale="1">
        <p:scale>
          <a:sx n="91" d="100"/>
          <a:sy n="91" d="100"/>
        </p:scale>
        <p:origin x="-68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5" Type="http://schemas.openxmlformats.org/officeDocument/2006/relationships/tableStyles" Target="tableStyles.xml"/><Relationship Id="rId24" Type="http://schemas.openxmlformats.org/officeDocument/2006/relationships/viewProps" Target="viewProps.xml"/><Relationship Id="rId23" Type="http://schemas.openxmlformats.org/officeDocument/2006/relationships/presProps" Target="presProps.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6"/>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zh-CN" altLang="en-US" dirty="0">
                <a:latin typeface="Calibri" panose="020F0502020204030204" pitchFamily="34" charset="0"/>
              </a:rPr>
            </a:fld>
            <a:endParaRPr lang="zh-CN" altLang="en-US" dirty="0">
              <a:latin typeface="Calibri" panose="020F050202020403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zh-CN" altLang="en-US" dirty="0">
                <a:latin typeface="Calibri" panose="020F0502020204030204" pitchFamily="34" charset="0"/>
              </a:rPr>
            </a:fld>
            <a:endParaRPr lang="zh-CN" altLang="en-US" dirty="0">
              <a:latin typeface="Calibri" panose="020F050202020403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6375"/>
            <a:ext cx="2057400" cy="4387851"/>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06375"/>
            <a:ext cx="6019800" cy="4387851"/>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zh-CN" altLang="en-US" dirty="0">
                <a:latin typeface="Calibri" panose="020F0502020204030204" pitchFamily="34" charset="0"/>
              </a:rPr>
            </a:fld>
            <a:endParaRPr lang="zh-CN" altLang="en-US" dirty="0">
              <a:latin typeface="Calibri" panose="020F050202020403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zh-CN" altLang="en-US" dirty="0">
                <a:latin typeface="Calibri" panose="020F0502020204030204" pitchFamily="34" charset="0"/>
              </a:rPr>
            </a:fld>
            <a:endParaRPr lang="zh-CN" altLang="en-US" dirty="0">
              <a:latin typeface="Calibri" panose="020F050202020403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1"/>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zh-CN" altLang="en-US" dirty="0">
                <a:latin typeface="Calibri" panose="020F0502020204030204" pitchFamily="34" charset="0"/>
              </a:rPr>
            </a:fld>
            <a:endParaRPr lang="zh-CN" altLang="en-US" dirty="0">
              <a:latin typeface="Calibri" panose="020F050202020403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200151"/>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200151"/>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p>
            <a:pPr lvl="0" eaLnBrk="1" hangingPunct="1"/>
            <a:fld id="{9A0DB2DC-4C9A-4742-B13C-FB6460FD3503}" type="slidenum">
              <a:rPr lang="zh-CN" altLang="en-US" dirty="0">
                <a:latin typeface="Calibri" panose="020F0502020204030204" pitchFamily="34" charset="0"/>
              </a:rPr>
            </a:fld>
            <a:endParaRPr lang="zh-CN" altLang="en-US" dirty="0">
              <a:latin typeface="Calibri" panose="020F050202020403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9"/>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8" name="页脚占位符 7"/>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9" name="灯片编号占位符 8"/>
          <p:cNvSpPr>
            <a:spLocks noGrp="1"/>
          </p:cNvSpPr>
          <p:nvPr>
            <p:ph type="sldNum" sz="quarter" idx="12"/>
          </p:nvPr>
        </p:nvSpPr>
        <p:spPr/>
        <p:txBody>
          <a:bodyPr/>
          <a:p>
            <a:pPr lvl="0" eaLnBrk="1" hangingPunct="1"/>
            <a:fld id="{9A0DB2DC-4C9A-4742-B13C-FB6460FD3503}" type="slidenum">
              <a:rPr lang="zh-CN" altLang="en-US" dirty="0">
                <a:latin typeface="Calibri" panose="020F0502020204030204" pitchFamily="34" charset="0"/>
              </a:rPr>
            </a:fld>
            <a:endParaRPr lang="zh-CN" altLang="en-US" dirty="0">
              <a:latin typeface="Calibri" panose="020F050202020403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页脚占位符 3"/>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灯片编号占位符 4"/>
          <p:cNvSpPr>
            <a:spLocks noGrp="1"/>
          </p:cNvSpPr>
          <p:nvPr>
            <p:ph type="sldNum" sz="quarter" idx="12"/>
          </p:nvPr>
        </p:nvSpPr>
        <p:spPr/>
        <p:txBody>
          <a:bodyPr/>
          <a:p>
            <a:pPr lvl="0" eaLnBrk="1" hangingPunct="1"/>
            <a:fld id="{9A0DB2DC-4C9A-4742-B13C-FB6460FD3503}" type="slidenum">
              <a:rPr lang="zh-CN" altLang="en-US" dirty="0">
                <a:latin typeface="Calibri" panose="020F0502020204030204" pitchFamily="34" charset="0"/>
              </a:rPr>
            </a:fld>
            <a:endParaRPr lang="zh-CN" altLang="en-US" dirty="0">
              <a:latin typeface="Calibri" panose="020F050202020403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3" name="页脚占位符 2"/>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灯片编号占位符 3"/>
          <p:cNvSpPr>
            <a:spLocks noGrp="1"/>
          </p:cNvSpPr>
          <p:nvPr>
            <p:ph type="sldNum" sz="quarter" idx="12"/>
          </p:nvPr>
        </p:nvSpPr>
        <p:spPr/>
        <p:txBody>
          <a:bodyPr/>
          <a:p>
            <a:pPr lvl="0" eaLnBrk="1" hangingPunct="1"/>
            <a:fld id="{9A0DB2DC-4C9A-4742-B13C-FB6460FD3503}" type="slidenum">
              <a:rPr lang="zh-CN" altLang="en-US" dirty="0">
                <a:latin typeface="Calibri" panose="020F0502020204030204" pitchFamily="34" charset="0"/>
              </a:rPr>
            </a:fld>
            <a:endParaRPr lang="zh-CN" altLang="en-US" dirty="0">
              <a:latin typeface="Calibri" panose="020F050202020403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2" y="273049"/>
            <a:ext cx="3008313" cy="1162051"/>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p>
            <a:pPr lvl="0" eaLnBrk="1" hangingPunct="1"/>
            <a:fld id="{9A0DB2DC-4C9A-4742-B13C-FB6460FD3503}" type="slidenum">
              <a:rPr lang="zh-CN" altLang="en-US" dirty="0">
                <a:latin typeface="Calibri" panose="020F0502020204030204" pitchFamily="34" charset="0"/>
              </a:rPr>
            </a:fld>
            <a:endParaRPr lang="zh-CN" altLang="en-US" dirty="0">
              <a:latin typeface="Calibri" panose="020F050202020403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9"/>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vert="horz" wrap="square" lIns="91440" tIns="45720" rIns="91440" bIns="45720" numCol="1" rtlCol="0" anchor="t" anchorCtr="0" compatLnSpc="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defRPr/>
            </a:pPr>
            <a:endParaRPr kumimoji="0" lang="zh-CN" altLang="en-US" sz="3200" b="0" i="0" u="none" strike="noStrike" kern="1200" cap="none" spc="0" normalizeH="0" baseline="0" noProof="0">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p>
            <a:pPr lvl="0" eaLnBrk="1" hangingPunct="1"/>
            <a:fld id="{9A0DB2DC-4C9A-4742-B13C-FB6460FD3503}" type="slidenum">
              <a:rPr lang="zh-CN" altLang="en-US" dirty="0">
                <a:latin typeface="Calibri" panose="020F0502020204030204" pitchFamily="34" charset="0"/>
              </a:rPr>
            </a:fld>
            <a:endParaRPr lang="zh-CN" altLang="en-US" dirty="0">
              <a:latin typeface="Calibri" panose="020F050202020403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2"/>
          <a:stretch>
            <a:fillRect/>
          </a:stretch>
        </a:blipFill>
        <a:effectLst/>
      </p:bgPr>
    </p:bg>
    <p:spTree>
      <p:nvGrpSpPr>
        <p:cNvPr id="1" name=""/>
        <p:cNvGrpSpPr/>
        <p:nvPr/>
      </p:nvGrpSpPr>
      <p:grpSpPr/>
      <p:sp>
        <p:nvSpPr>
          <p:cNvPr id="1026" name="标题占位符 1"/>
          <p:cNvSpPr>
            <a:spLocks noGrp="1"/>
          </p:cNvSpPr>
          <p:nvPr>
            <p:ph type="title"/>
          </p:nvPr>
        </p:nvSpPr>
        <p:spPr>
          <a:xfrm>
            <a:off x="457200" y="274638"/>
            <a:ext cx="8229600" cy="1143000"/>
          </a:xfrm>
          <a:prstGeom prst="rect">
            <a:avLst/>
          </a:prstGeom>
          <a:noFill/>
          <a:ln w="9525">
            <a:noFill/>
          </a:ln>
        </p:spPr>
        <p:txBody>
          <a:bodyPr anchor="ctr"/>
          <a:p>
            <a:pPr lvl="0"/>
            <a:r>
              <a:rPr lang="zh-CN" altLang="en-US" dirty="0"/>
              <a:t>单击此处编辑母版标题样式</a:t>
            </a:r>
            <a:endParaRPr lang="zh-CN" altLang="en-US" dirty="0"/>
          </a:p>
        </p:txBody>
      </p:sp>
      <p:sp>
        <p:nvSpPr>
          <p:cNvPr id="1027" name="文本占位符 2"/>
          <p:cNvSpPr>
            <a:spLocks noGrp="1"/>
          </p:cNvSpPr>
          <p:nvPr>
            <p:ph type="body" idx="1"/>
          </p:nvPr>
        </p:nvSpPr>
        <p:spPr>
          <a:xfrm>
            <a:off x="457200" y="1600200"/>
            <a:ext cx="8229600" cy="4525963"/>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898989"/>
                </a:solidFill>
              </a:defRPr>
            </a:lvl1pPr>
          </a:lstStyle>
          <a:p>
            <a:pPr lvl="0" eaLnBrk="1" hangingPunct="1"/>
            <a:fld id="{9A0DB2DC-4C9A-4742-B13C-FB6460FD3503}" type="slidenum">
              <a:rPr lang="zh-CN" altLang="en-US" dirty="0">
                <a:latin typeface="Calibri" panose="020F0502020204030204" pitchFamily="34" charset="0"/>
              </a:rPr>
            </a:fld>
            <a:endParaRPr lang="zh-CN" altLang="en-US" dirty="0">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2pPr>
      <a:lvl3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3pPr>
      <a:lvl4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4pPr>
      <a:lvl5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5pPr>
      <a:lvl6pPr marL="4572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3.png"/><Relationship Id="rId1" Type="http://schemas.openxmlformats.org/officeDocument/2006/relationships/image" Target="../media/image2.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50" name="标题 1"/>
          <p:cNvSpPr>
            <a:spLocks noGrp="1"/>
          </p:cNvSpPr>
          <p:nvPr>
            <p:ph type="ctrTitle"/>
          </p:nvPr>
        </p:nvSpPr>
        <p:spPr>
          <a:xfrm>
            <a:off x="685800" y="765175"/>
            <a:ext cx="7772400" cy="2835275"/>
          </a:xfrm>
          <a:ln/>
        </p:spPr>
        <p:txBody>
          <a:bodyPr vert="horz" wrap="square" lIns="91440" tIns="45720" rIns="91440" bIns="45720" anchor="ctr"/>
          <a:p>
            <a:pPr eaLnBrk="1" hangingPunct="1"/>
            <a:r>
              <a:rPr lang="zh-CN" altLang="en-US" b="1" dirty="0"/>
              <a:t>第</a:t>
            </a:r>
            <a:r>
              <a:rPr lang="en-US" altLang="zh-CN" b="1" dirty="0"/>
              <a:t>11</a:t>
            </a:r>
            <a:r>
              <a:rPr lang="zh-CN" altLang="en-US" b="1" dirty="0"/>
              <a:t>课    综合探究：伏尔泰对  </a:t>
            </a:r>
            <a:br>
              <a:rPr lang="zh-CN" altLang="en-US" b="1" dirty="0"/>
            </a:br>
            <a:r>
              <a:rPr lang="zh-CN" altLang="en-US" b="1" dirty="0"/>
              <a:t>        英国政体的评论</a:t>
            </a:r>
            <a:br>
              <a:rPr lang="zh-CN" altLang="en-US" b="1" dirty="0"/>
            </a:br>
            <a:endParaRPr lang="zh-CN" altLang="en-US"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6" name="Rectangle 3"/>
          <p:cNvSpPr>
            <a:spLocks noGrp="1"/>
          </p:cNvSpPr>
          <p:nvPr>
            <p:ph idx="1"/>
          </p:nvPr>
        </p:nvSpPr>
        <p:spPr>
          <a:xfrm>
            <a:off x="34925" y="692150"/>
            <a:ext cx="8964613" cy="4525963"/>
          </a:xfrm>
          <a:ln/>
        </p:spPr>
        <p:txBody>
          <a:bodyPr vert="horz" wrap="square" lIns="91440" tIns="45720" rIns="91440" bIns="45720" anchor="t"/>
          <a:p>
            <a:pPr eaLnBrk="1" hangingPunct="1">
              <a:buNone/>
            </a:pPr>
            <a:r>
              <a:rPr lang="en-US" altLang="zh-CN" sz="3600" b="1" dirty="0">
                <a:latin typeface="隶书" pitchFamily="49" charset="-122"/>
                <a:ea typeface="隶书" pitchFamily="49" charset="-122"/>
              </a:rPr>
              <a:t>     </a:t>
            </a:r>
            <a:r>
              <a:rPr lang="zh-CN" altLang="en-US" sz="2800" b="1" dirty="0">
                <a:latin typeface="隶书" pitchFamily="49" charset="-122"/>
                <a:ea typeface="隶书" pitchFamily="49" charset="-122"/>
              </a:rPr>
              <a:t>人们已经看到，当国王专权的时候，由于一种稀奇的命运，骚扰、内战、无政府状态、贫困使得全国不安。在我们这儿，只有当国王并不专断独裁的时候，和平、富饶、公共幸福才统治着我国。当大家争论莫明其妙的事情时，一切就糟糕了；相反地，只须大家轻视这些事情，一切就会有秩序。我们胜利的舰队把我们的光荣带至四海，而法律保障了我们的财富；从来没有一个法官可以主观地解释这些法律；从来没有人能毫无根据地做出判决。倘使有些法官胆敢把一个未经控诉、未经法律制裁的公民判处死刑的话，我们就要把这些法官当作杀人犯来惩罚。</a:t>
            </a:r>
            <a:endParaRPr lang="zh-CN" altLang="en-US" sz="2800" b="1" dirty="0">
              <a:latin typeface="隶书" pitchFamily="49" charset="-122"/>
              <a:ea typeface="隶书" pitchFamily="49" charset="-122"/>
            </a:endParaRPr>
          </a:p>
          <a:p>
            <a:pPr algn="r" eaLnBrk="1" hangingPunct="1">
              <a:buNone/>
            </a:pPr>
            <a:r>
              <a:rPr lang="en-US" altLang="zh-CN" sz="2400" b="1" dirty="0">
                <a:latin typeface="宋体" panose="02010600030101010101" pitchFamily="2" charset="-122"/>
                <a:ea typeface="隶书" pitchFamily="49" charset="-122"/>
              </a:rPr>
              <a:t>——</a:t>
            </a:r>
            <a:r>
              <a:rPr lang="en-US" altLang="zh-CN" sz="2400" b="1" dirty="0">
                <a:latin typeface="隶书" pitchFamily="49" charset="-122"/>
                <a:ea typeface="隶书" pitchFamily="49" charset="-122"/>
              </a:rPr>
              <a:t>《</a:t>
            </a:r>
            <a:r>
              <a:rPr lang="zh-CN" altLang="en-US" sz="2400" b="1" dirty="0">
                <a:latin typeface="隶书" pitchFamily="49" charset="-122"/>
                <a:ea typeface="隶书" pitchFamily="49" charset="-122"/>
              </a:rPr>
              <a:t>巴比伦公主</a:t>
            </a:r>
            <a:r>
              <a:rPr lang="en-US" altLang="zh-CN" sz="2400" b="1" dirty="0">
                <a:latin typeface="隶书" pitchFamily="49" charset="-122"/>
                <a:ea typeface="隶书" pitchFamily="49" charset="-122"/>
              </a:rPr>
              <a:t>》</a:t>
            </a:r>
            <a:r>
              <a:rPr lang="en-US" altLang="zh-CN" sz="4000" b="1" dirty="0">
                <a:latin typeface="隶书" pitchFamily="49" charset="-122"/>
                <a:ea typeface="隶书" pitchFamily="49" charset="-122"/>
              </a:rPr>
              <a:t>        </a:t>
            </a:r>
            <a:endParaRPr lang="en-US" altLang="zh-CN" sz="4000" b="1" dirty="0">
              <a:latin typeface="隶书" pitchFamily="49" charset="-122"/>
              <a:ea typeface="隶书" pitchFamily="49"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90" name="Rectangle 3"/>
          <p:cNvSpPr>
            <a:spLocks noGrp="1"/>
          </p:cNvSpPr>
          <p:nvPr>
            <p:ph idx="1"/>
          </p:nvPr>
        </p:nvSpPr>
        <p:spPr>
          <a:xfrm>
            <a:off x="215900" y="1412875"/>
            <a:ext cx="8604250" cy="4525963"/>
          </a:xfrm>
          <a:ln/>
        </p:spPr>
        <p:txBody>
          <a:bodyPr vert="horz" wrap="square" lIns="91440" tIns="45720" rIns="91440" bIns="45720" anchor="t"/>
          <a:p>
            <a:pPr eaLnBrk="1" hangingPunct="1">
              <a:buNone/>
            </a:pPr>
            <a:r>
              <a:rPr lang="en-US" altLang="zh-CN" b="1" dirty="0">
                <a:latin typeface="隶书" pitchFamily="49" charset="-122"/>
                <a:ea typeface="隶书" pitchFamily="49" charset="-122"/>
              </a:rPr>
              <a:t>       </a:t>
            </a:r>
            <a:r>
              <a:rPr lang="zh-CN" altLang="en-US" sz="2800" b="1" dirty="0">
                <a:latin typeface="隶书" pitchFamily="49" charset="-122"/>
                <a:ea typeface="隶书" pitchFamily="49" charset="-122"/>
              </a:rPr>
              <a:t>在我们这儿，老是有两党用笔或用阴谋斗争着；然而，到了武装保护国家和自由的紧要关头，这两党又团结起来了。这两党互相监督着；他们互相阻止侵犯法律的神圣性；他们互相憎恨，但是他们都爱国家</a:t>
            </a:r>
            <a:r>
              <a:rPr lang="en-US" altLang="zh-CN" sz="2800" b="1" dirty="0">
                <a:ea typeface="隶书" pitchFamily="49" charset="-122"/>
              </a:rPr>
              <a:t>——</a:t>
            </a:r>
            <a:r>
              <a:rPr lang="zh-CN" altLang="en-US" sz="2800" b="1" dirty="0">
                <a:latin typeface="隶书" pitchFamily="49" charset="-122"/>
                <a:ea typeface="隶书" pitchFamily="49" charset="-122"/>
              </a:rPr>
              <a:t>这是两个醋气熏天的情夫在争献殷勤地侍奉同一个情妇</a:t>
            </a:r>
            <a:r>
              <a:rPr lang="zh-CN" altLang="en-US" b="1" dirty="0">
                <a:latin typeface="隶书" pitchFamily="49" charset="-122"/>
                <a:ea typeface="隶书" pitchFamily="49" charset="-122"/>
              </a:rPr>
              <a:t>。</a:t>
            </a:r>
            <a:endParaRPr lang="zh-CN" altLang="en-US" sz="2800" b="1" dirty="0">
              <a:latin typeface="隶书" pitchFamily="49" charset="-122"/>
              <a:ea typeface="隶书" pitchFamily="49" charset="-122"/>
            </a:endParaRPr>
          </a:p>
          <a:p>
            <a:pPr algn="r" eaLnBrk="1" hangingPunct="1">
              <a:buNone/>
            </a:pPr>
            <a:r>
              <a:rPr lang="zh-CN" altLang="en-US" sz="2800" b="1" dirty="0">
                <a:latin typeface="隶书" pitchFamily="49" charset="-122"/>
                <a:ea typeface="隶书" pitchFamily="49" charset="-122"/>
              </a:rPr>
              <a:t> </a:t>
            </a:r>
            <a:r>
              <a:rPr lang="en-US" altLang="zh-CN" sz="2800" b="1" dirty="0">
                <a:ea typeface="隶书" pitchFamily="49" charset="-122"/>
              </a:rPr>
              <a:t>——</a:t>
            </a:r>
            <a:r>
              <a:rPr lang="en-US" altLang="zh-CN" sz="2800" b="1" dirty="0">
                <a:latin typeface="隶书" pitchFamily="49" charset="-122"/>
                <a:ea typeface="隶书" pitchFamily="49" charset="-122"/>
              </a:rPr>
              <a:t>《</a:t>
            </a:r>
            <a:r>
              <a:rPr lang="zh-CN" altLang="en-US" sz="2800" b="1" dirty="0">
                <a:latin typeface="隶书" pitchFamily="49" charset="-122"/>
                <a:ea typeface="隶书" pitchFamily="49" charset="-122"/>
              </a:rPr>
              <a:t>巴比伦公主</a:t>
            </a:r>
            <a:r>
              <a:rPr lang="en-US" altLang="zh-CN" sz="2800" b="1" dirty="0">
                <a:latin typeface="隶书" pitchFamily="49" charset="-122"/>
                <a:ea typeface="隶书" pitchFamily="49" charset="-122"/>
              </a:rPr>
              <a:t>》</a:t>
            </a:r>
            <a:endParaRPr lang="en-US" altLang="zh-CN" sz="2800" b="1" dirty="0">
              <a:latin typeface="隶书" pitchFamily="49" charset="-122"/>
              <a:ea typeface="隶书" pitchFamily="49" charset="-122"/>
            </a:endParaRPr>
          </a:p>
          <a:p>
            <a:pPr eaLnBrk="1" hangingPunct="1">
              <a:buChar char="•"/>
            </a:pPr>
            <a:endParaRPr lang="en-US" altLang="zh-CN" sz="2800" b="1" dirty="0">
              <a:latin typeface="隶书" pitchFamily="49" charset="-122"/>
              <a:ea typeface="隶书" pitchFamily="49"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4" name="Rectangle 2"/>
          <p:cNvSpPr>
            <a:spLocks noGrp="1"/>
          </p:cNvSpPr>
          <p:nvPr>
            <p:ph type="title"/>
          </p:nvPr>
        </p:nvSpPr>
        <p:spPr>
          <a:xfrm>
            <a:off x="3203575" y="44450"/>
            <a:ext cx="2819400" cy="1143000"/>
          </a:xfrm>
          <a:ln/>
        </p:spPr>
        <p:txBody>
          <a:bodyPr vert="horz" wrap="square" lIns="91440" tIns="45720" rIns="91440" bIns="45720" anchor="ctr"/>
          <a:p>
            <a:pPr eaLnBrk="1" hangingPunct="1"/>
            <a:r>
              <a:rPr lang="zh-CN" altLang="en-US" b="1" dirty="0">
                <a:latin typeface="微软雅黑" panose="020B0503020204020204" pitchFamily="34" charset="-122"/>
                <a:ea typeface="微软雅黑" panose="020B0503020204020204" pitchFamily="34" charset="-122"/>
              </a:rPr>
              <a:t>思 考</a:t>
            </a:r>
            <a:endParaRPr lang="zh-CN" altLang="en-US" b="1" dirty="0">
              <a:latin typeface="微软雅黑" panose="020B0503020204020204" pitchFamily="34" charset="-122"/>
              <a:ea typeface="微软雅黑" panose="020B0503020204020204" pitchFamily="34" charset="-122"/>
            </a:endParaRPr>
          </a:p>
        </p:txBody>
      </p:sp>
      <p:sp>
        <p:nvSpPr>
          <p:cNvPr id="13315" name="Rectangle 3"/>
          <p:cNvSpPr>
            <a:spLocks noGrp="1"/>
          </p:cNvSpPr>
          <p:nvPr>
            <p:ph idx="1"/>
          </p:nvPr>
        </p:nvSpPr>
        <p:spPr>
          <a:xfrm>
            <a:off x="-107950" y="549275"/>
            <a:ext cx="9001125" cy="2057400"/>
          </a:xfrm>
          <a:ln/>
        </p:spPr>
        <p:txBody>
          <a:bodyPr vert="horz" wrap="square" lIns="91440" tIns="45720" rIns="91440" bIns="45720" anchor="t"/>
          <a:p>
            <a:pPr eaLnBrk="1" hangingPunct="1"/>
            <a:endParaRPr lang="en-US" altLang="zh-CN" b="1" dirty="0">
              <a:latin typeface="黑体" panose="02010609060101010101" pitchFamily="49" charset="-122"/>
              <a:ea typeface="黑体" panose="02010609060101010101" pitchFamily="49" charset="-122"/>
            </a:endParaRPr>
          </a:p>
          <a:p>
            <a:pPr eaLnBrk="1" hangingPunct="1">
              <a:buNone/>
            </a:pPr>
            <a:r>
              <a:rPr lang="en-US" altLang="zh-CN" b="1" dirty="0">
                <a:latin typeface="黑体" panose="02010609060101010101" pitchFamily="49" charset="-122"/>
                <a:ea typeface="黑体" panose="02010609060101010101" pitchFamily="49" charset="-122"/>
              </a:rPr>
              <a:t>1.</a:t>
            </a:r>
            <a:r>
              <a:rPr lang="zh-CN" altLang="en-US" b="1" dirty="0">
                <a:latin typeface="黑体" panose="02010609060101010101" pitchFamily="49" charset="-122"/>
                <a:ea typeface="黑体" panose="02010609060101010101" pitchFamily="49" charset="-122"/>
              </a:rPr>
              <a:t>第一段论述中所描写的是什么政治体制？这种政体在历史上对于英国有何意义？</a:t>
            </a:r>
            <a:endParaRPr lang="zh-CN" altLang="en-US" b="1" dirty="0">
              <a:latin typeface="黑体" panose="02010609060101010101" pitchFamily="49" charset="-122"/>
              <a:ea typeface="黑体" panose="02010609060101010101" pitchFamily="49" charset="-122"/>
            </a:endParaRPr>
          </a:p>
        </p:txBody>
      </p:sp>
      <p:sp>
        <p:nvSpPr>
          <p:cNvPr id="38916" name="Rectangle 4"/>
          <p:cNvSpPr/>
          <p:nvPr/>
        </p:nvSpPr>
        <p:spPr>
          <a:xfrm>
            <a:off x="-107950" y="2420938"/>
            <a:ext cx="10080625" cy="2057400"/>
          </a:xfrm>
          <a:prstGeom prst="rect">
            <a:avLst/>
          </a:prstGeom>
          <a:noFill/>
          <a:ln w="12700">
            <a:noFill/>
          </a:ln>
        </p:spPr>
        <p:txBody>
          <a:bodyPr/>
          <a:p>
            <a:pPr marL="342900" indent="-342900">
              <a:spcBef>
                <a:spcPct val="20000"/>
              </a:spcBef>
              <a:buClr>
                <a:schemeClr val="tx2"/>
              </a:buClr>
              <a:buFont typeface="Wingdings" panose="05000000000000000000" pitchFamily="2" charset="2"/>
              <a:buChar char="w"/>
            </a:pPr>
            <a:r>
              <a:rPr lang="zh-CN" altLang="en-US" sz="3200" b="1" dirty="0">
                <a:latin typeface="黑体" panose="02010609060101010101" pitchFamily="49" charset="-122"/>
                <a:ea typeface="黑体" panose="02010609060101010101" pitchFamily="49" charset="-122"/>
              </a:rPr>
              <a:t>政体：君主立宪制</a:t>
            </a:r>
            <a:endParaRPr lang="zh-CN" altLang="en-US" sz="3200" b="1" dirty="0">
              <a:latin typeface="黑体" panose="02010609060101010101" pitchFamily="49" charset="-122"/>
              <a:ea typeface="黑体" panose="02010609060101010101" pitchFamily="49" charset="-122"/>
            </a:endParaRPr>
          </a:p>
          <a:p>
            <a:pPr marL="342900" indent="-342900">
              <a:spcBef>
                <a:spcPct val="20000"/>
              </a:spcBef>
              <a:buClr>
                <a:schemeClr val="tx2"/>
              </a:buClr>
              <a:buFont typeface="Wingdings" panose="05000000000000000000" pitchFamily="2" charset="2"/>
              <a:buNone/>
            </a:pPr>
            <a:endParaRPr lang="zh-CN" altLang="en-US" sz="3200" b="1" dirty="0">
              <a:latin typeface="黑体" panose="02010609060101010101" pitchFamily="49" charset="-122"/>
              <a:ea typeface="黑体" panose="02010609060101010101" pitchFamily="49" charset="-122"/>
            </a:endParaRPr>
          </a:p>
          <a:p>
            <a:pPr marL="342900" indent="-342900">
              <a:spcBef>
                <a:spcPct val="20000"/>
              </a:spcBef>
              <a:buClr>
                <a:schemeClr val="tx2"/>
              </a:buClr>
              <a:buFont typeface="Wingdings" panose="05000000000000000000" pitchFamily="2" charset="2"/>
              <a:buChar char="w"/>
            </a:pPr>
            <a:r>
              <a:rPr lang="zh-CN" altLang="en-US" sz="3200" b="1" dirty="0">
                <a:latin typeface="黑体" panose="02010609060101010101" pitchFamily="49" charset="-122"/>
                <a:ea typeface="黑体" panose="02010609060101010101" pitchFamily="49" charset="-122"/>
              </a:rPr>
              <a:t>意义：英国社会从此进入了长期稳定的发展时期。</a:t>
            </a:r>
            <a:endParaRPr lang="zh-CN" altLang="en-US" sz="3200" b="1" dirty="0">
              <a:latin typeface="黑体" panose="02010609060101010101" pitchFamily="49" charset="-122"/>
              <a:ea typeface="黑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9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2" name="Rectangle 2"/>
          <p:cNvSpPr>
            <a:spLocks noChangeArrowheads="1"/>
          </p:cNvSpPr>
          <p:nvPr/>
        </p:nvSpPr>
        <p:spPr bwMode="auto">
          <a:xfrm>
            <a:off x="1833563" y="28575"/>
            <a:ext cx="6408738" cy="769938"/>
          </a:xfrm>
          <a:prstGeom prst="rect">
            <a:avLst/>
          </a:prstGeom>
          <a:noFill/>
          <a:ln w="57150">
            <a:noFill/>
            <a:miter lim="800000"/>
          </a:ln>
        </p:spPr>
        <p:txBody>
          <a:bodyPr/>
          <a:lstStyle/>
          <a:p>
            <a:pPr marL="914400" marR="0" lvl="0" indent="-914400" algn="ctr" defTabSz="914400" rtl="0" eaLnBrk="0" fontAlgn="auto" latinLnBrk="0" hangingPunct="0">
              <a:lnSpc>
                <a:spcPct val="100000"/>
              </a:lnSpc>
              <a:spcBef>
                <a:spcPts val="0"/>
              </a:spcBef>
              <a:spcAft>
                <a:spcPts val="0"/>
              </a:spcAft>
              <a:buClrTx/>
              <a:buSzTx/>
              <a:buFontTx/>
              <a:buNone/>
              <a:defRPr/>
            </a:pPr>
            <a:r>
              <a:rPr kumimoji="0" lang="zh-CN" altLang="en-US" sz="4400" b="1"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j-cs"/>
                <a:sym typeface="Calibri" panose="020F0502020204030204" pitchFamily="34" charset="0"/>
              </a:rPr>
              <a:t>伏尔泰对公民权利的描述</a:t>
            </a:r>
            <a:endParaRPr kumimoji="0" lang="zh-CN" altLang="en-US" sz="4400" b="1"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j-cs"/>
              <a:sym typeface="Calibri" panose="020F0502020204030204" pitchFamily="34" charset="0"/>
            </a:endParaRPr>
          </a:p>
        </p:txBody>
      </p:sp>
      <p:sp>
        <p:nvSpPr>
          <p:cNvPr id="14339" name="Text Box 2"/>
          <p:cNvSpPr txBox="1"/>
          <p:nvPr/>
        </p:nvSpPr>
        <p:spPr>
          <a:xfrm>
            <a:off x="107950" y="896938"/>
            <a:ext cx="8820150" cy="6492875"/>
          </a:xfrm>
          <a:prstGeom prst="rect">
            <a:avLst/>
          </a:prstGeom>
          <a:noFill/>
          <a:ln w="9525">
            <a:noFill/>
          </a:ln>
        </p:spPr>
        <p:txBody>
          <a:bodyPr>
            <a:spAutoFit/>
          </a:bodyPr>
          <a:p>
            <a:r>
              <a:rPr lang="en-US" altLang="zh-CN" sz="2000" b="1" dirty="0">
                <a:latin typeface="Times New Roman" panose="02020603050405020304" pitchFamily="18" charset="0"/>
              </a:rPr>
              <a:t>        </a:t>
            </a:r>
            <a:r>
              <a:rPr lang="zh-CN" altLang="en-US" sz="2000" b="1" dirty="0">
                <a:latin typeface="Times New Roman" panose="02020603050405020304" pitchFamily="18" charset="0"/>
              </a:rPr>
              <a:t>所有的公民不能同样地有势力，却能同样地自由，这便是英国人由于有恒而获得的结果。</a:t>
            </a:r>
            <a:endParaRPr lang="zh-CN" altLang="en-US" sz="2000" b="1" dirty="0">
              <a:latin typeface="Times New Roman" panose="02020603050405020304" pitchFamily="18" charset="0"/>
            </a:endParaRPr>
          </a:p>
          <a:p>
            <a:r>
              <a:rPr lang="zh-CN" altLang="en-US" sz="2000" b="1" dirty="0">
                <a:latin typeface="Times New Roman" panose="02020603050405020304" pitchFamily="18" charset="0"/>
              </a:rPr>
              <a:t>        享有自由，那就是只受法律支配。所以英国人爱护法律，有如父亲爱护小孩，因为法律是他们制定的，或者他们相信是他们制定的。</a:t>
            </a:r>
            <a:endParaRPr lang="zh-CN" altLang="en-US" sz="2000" b="1" dirty="0">
              <a:latin typeface="Times New Roman" panose="02020603050405020304" pitchFamily="18" charset="0"/>
            </a:endParaRPr>
          </a:p>
          <a:p>
            <a:r>
              <a:rPr lang="zh-CN" altLang="en-US" sz="2000" b="1" dirty="0">
                <a:latin typeface="Times New Roman" panose="02020603050405020304" pitchFamily="18" charset="0"/>
              </a:rPr>
              <a:t>        </a:t>
            </a:r>
            <a:r>
              <a:rPr lang="en-US" altLang="zh-CN" sz="2000" b="1" dirty="0">
                <a:latin typeface="Times New Roman" panose="02020603050405020304" pitchFamily="18" charset="0"/>
              </a:rPr>
              <a:t>…………</a:t>
            </a:r>
            <a:endParaRPr lang="en-US" altLang="zh-CN" sz="2000" b="1" dirty="0">
              <a:latin typeface="Times New Roman" panose="02020603050405020304" pitchFamily="18" charset="0"/>
            </a:endParaRPr>
          </a:p>
          <a:p>
            <a:r>
              <a:rPr lang="en-US" altLang="zh-CN" sz="2000" b="1" dirty="0">
                <a:latin typeface="Times New Roman" panose="02020603050405020304" pitchFamily="18" charset="0"/>
              </a:rPr>
              <a:t>        </a:t>
            </a:r>
            <a:r>
              <a:rPr lang="zh-CN" altLang="en-US" sz="2000" b="1" dirty="0">
                <a:latin typeface="Times New Roman" panose="02020603050405020304" pitchFamily="18" charset="0"/>
              </a:rPr>
              <a:t>下列种种才叫做自由权利：在你睡觉时，你能获得保证，第二天醒来时，你的财产和昨天一样，没有丝毫变动：这是很大、很幸福、超乎许多国家的权利；你又获得保证，你不会在半夜三更，从你妻子的怀抱，或从你孩子的拥抱中，被人家拖出去，押入城楼，或驱入沙漠：这也是权利；你又获得保证，当你一梦初醒，你有权发表你的一切想法：这是权利；你又获得保证，当你被人控告了，或者做了坏事，或者讲了鬼话，或者写了闯祸的文章，你将被依法裁判：这是权利。这些权利普及于一切居住在英国的人。</a:t>
            </a:r>
            <a:endParaRPr lang="zh-CN" altLang="en-US" sz="2000" b="1" dirty="0">
              <a:latin typeface="Times New Roman" panose="02020603050405020304" pitchFamily="18" charset="0"/>
            </a:endParaRPr>
          </a:p>
          <a:p>
            <a:r>
              <a:rPr lang="zh-CN" altLang="en-US" sz="2000" b="1" dirty="0">
                <a:latin typeface="Times New Roman" panose="02020603050405020304" pitchFamily="18" charset="0"/>
              </a:rPr>
              <a:t>        我敢于说：倘使我们召集人类制定法律的话，人类必然为了自己的安全，订出这样的法律。那么，为什么别的国家不采取这些法律呢？这样是否等于问为什么椰子在印度能成熟，在罗马就不会。你可以回答：在英国，这些椰子不是从来就能成熟的；可以回答：它们被栽培得还不久；可以回答：在瑞典曾经学样试种过，却没有成功；可以回答：你可以从别的省份运椰子来，例如运到波斯尼亚或塞尔维亚。所以，试种一下吧！</a:t>
            </a:r>
            <a:endParaRPr lang="zh-CN" altLang="en-US" sz="2000" b="1" dirty="0">
              <a:latin typeface="Times New Roman" panose="02020603050405020304" pitchFamily="18" charset="0"/>
            </a:endParaRPr>
          </a:p>
          <a:p>
            <a:r>
              <a:rPr lang="zh-CN" altLang="en-US" sz="2000" b="1" dirty="0">
                <a:latin typeface="Times New Roman" panose="02020603050405020304" pitchFamily="18" charset="0"/>
              </a:rPr>
              <a:t>                                                                        </a:t>
            </a:r>
            <a:r>
              <a:rPr lang="en-US" altLang="zh-CN" sz="2000" b="1" dirty="0">
                <a:latin typeface="Times New Roman" panose="02020603050405020304" pitchFamily="18" charset="0"/>
              </a:rPr>
              <a:t>——《</a:t>
            </a:r>
            <a:r>
              <a:rPr lang="zh-CN" altLang="en-US" sz="2000" b="1" dirty="0">
                <a:latin typeface="Times New Roman" panose="02020603050405020304" pitchFamily="18" charset="0"/>
              </a:rPr>
              <a:t>关于百科全书的问题</a:t>
            </a:r>
            <a:r>
              <a:rPr lang="en-US" altLang="zh-CN" sz="2000" b="1" dirty="0">
                <a:latin typeface="Times New Roman" panose="02020603050405020304" pitchFamily="18" charset="0"/>
              </a:rPr>
              <a:t>》</a:t>
            </a:r>
            <a:endParaRPr lang="en-US" altLang="zh-CN" sz="2000" b="1" dirty="0">
              <a:latin typeface="Times New Roman" panose="02020603050405020304" pitchFamily="18" charset="0"/>
            </a:endParaRPr>
          </a:p>
          <a:p>
            <a:pPr>
              <a:spcBef>
                <a:spcPct val="50000"/>
              </a:spcBef>
            </a:pPr>
            <a:endParaRPr lang="en-US" altLang="zh-CN" sz="2000" b="1" dirty="0">
              <a:latin typeface="Times New Roman" panose="020206030504050203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2" name="Rectangle 2"/>
          <p:cNvSpPr>
            <a:spLocks noGrp="1"/>
          </p:cNvSpPr>
          <p:nvPr>
            <p:ph idx="1"/>
          </p:nvPr>
        </p:nvSpPr>
        <p:spPr>
          <a:xfrm>
            <a:off x="-22225" y="1052513"/>
            <a:ext cx="9504363" cy="2057400"/>
          </a:xfrm>
          <a:ln/>
        </p:spPr>
        <p:txBody>
          <a:bodyPr vert="horz" wrap="square" lIns="91440" tIns="45720" rIns="91440" bIns="45720" anchor="t"/>
          <a:p>
            <a:pPr marL="0" indent="0" eaLnBrk="1" hangingPunct="1">
              <a:buNone/>
            </a:pPr>
            <a:r>
              <a:rPr lang="en-US" altLang="zh-CN" b="1" dirty="0">
                <a:latin typeface="黑体" panose="02010609060101010101" pitchFamily="49" charset="-122"/>
                <a:ea typeface="黑体" panose="02010609060101010101" pitchFamily="49" charset="-122"/>
              </a:rPr>
              <a:t>2.</a:t>
            </a:r>
            <a:r>
              <a:rPr lang="zh-CN" altLang="en-US" b="1" dirty="0">
                <a:latin typeface="黑体" panose="02010609060101010101" pitchFamily="49" charset="-122"/>
                <a:ea typeface="黑体" panose="02010609060101010101" pitchFamily="49" charset="-122"/>
              </a:rPr>
              <a:t>在第二段论述中，伏尔泰描述的是什么权利？这种权利是以什么为保障的？</a:t>
            </a:r>
            <a:endParaRPr lang="zh-CN" altLang="en-US" b="1" dirty="0">
              <a:latin typeface="黑体" panose="02010609060101010101" pitchFamily="49" charset="-122"/>
              <a:ea typeface="黑体" panose="02010609060101010101" pitchFamily="49" charset="-122"/>
            </a:endParaRPr>
          </a:p>
        </p:txBody>
      </p:sp>
      <p:sp>
        <p:nvSpPr>
          <p:cNvPr id="39939" name="Rectangle 3"/>
          <p:cNvSpPr/>
          <p:nvPr/>
        </p:nvSpPr>
        <p:spPr>
          <a:xfrm>
            <a:off x="179388" y="2205038"/>
            <a:ext cx="7620000" cy="2057400"/>
          </a:xfrm>
          <a:prstGeom prst="rect">
            <a:avLst/>
          </a:prstGeom>
          <a:noFill/>
          <a:ln w="12700">
            <a:noFill/>
          </a:ln>
        </p:spPr>
        <p:txBody>
          <a:bodyPr/>
          <a:p>
            <a:pPr marL="342900" indent="-342900">
              <a:spcBef>
                <a:spcPct val="20000"/>
              </a:spcBef>
              <a:buClr>
                <a:schemeClr val="tx2"/>
              </a:buClr>
              <a:buFont typeface="Wingdings" panose="05000000000000000000" pitchFamily="2" charset="2"/>
              <a:buChar char="w"/>
            </a:pPr>
            <a:r>
              <a:rPr lang="zh-CN" altLang="en-US" sz="3200" b="1" dirty="0">
                <a:latin typeface="Times New Roman" panose="02020603050405020304" pitchFamily="18" charset="0"/>
              </a:rPr>
              <a:t>自由权利</a:t>
            </a:r>
            <a:endParaRPr lang="zh-CN" altLang="en-US" sz="3200" b="1" dirty="0">
              <a:latin typeface="Times New Roman" panose="02020603050405020304" pitchFamily="18" charset="0"/>
            </a:endParaRPr>
          </a:p>
          <a:p>
            <a:pPr marL="342900" indent="-342900">
              <a:spcBef>
                <a:spcPct val="20000"/>
              </a:spcBef>
              <a:buClr>
                <a:schemeClr val="tx2"/>
              </a:buClr>
              <a:buFont typeface="Wingdings" panose="05000000000000000000" pitchFamily="2" charset="2"/>
              <a:buChar char="w"/>
            </a:pPr>
            <a:r>
              <a:rPr lang="zh-CN" altLang="en-US" sz="3200" b="1" dirty="0">
                <a:latin typeface="Times New Roman" panose="02020603050405020304" pitchFamily="18" charset="0"/>
              </a:rPr>
              <a:t>以法律为保障</a:t>
            </a:r>
            <a:endParaRPr lang="zh-CN" altLang="en-US" sz="3200" b="1" dirty="0">
              <a:latin typeface="Times New Roman" panose="02020603050405020304" pitchFamily="18" charset="0"/>
            </a:endParaRPr>
          </a:p>
        </p:txBody>
      </p:sp>
      <p:sp>
        <p:nvSpPr>
          <p:cNvPr id="15364" name="Rectangle 2"/>
          <p:cNvSpPr>
            <a:spLocks noGrp="1"/>
          </p:cNvSpPr>
          <p:nvPr>
            <p:ph type="title"/>
          </p:nvPr>
        </p:nvSpPr>
        <p:spPr>
          <a:xfrm>
            <a:off x="3203575" y="44450"/>
            <a:ext cx="2819400" cy="1143000"/>
          </a:xfrm>
          <a:ln/>
        </p:spPr>
        <p:txBody>
          <a:bodyPr vert="horz" wrap="square" lIns="91440" tIns="45720" rIns="91440" bIns="45720" anchor="ctr"/>
          <a:p>
            <a:pPr eaLnBrk="1" hangingPunct="1"/>
            <a:r>
              <a:rPr lang="zh-CN" altLang="en-US" b="1" dirty="0">
                <a:latin typeface="微软雅黑" panose="020B0503020204020204" pitchFamily="34" charset="-122"/>
                <a:ea typeface="微软雅黑" panose="020B0503020204020204" pitchFamily="34" charset="-122"/>
              </a:rPr>
              <a:t>思 考</a:t>
            </a:r>
            <a:endParaRPr lang="zh-CN" altLang="en-US" b="1" dirty="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9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6" name="Rectangle 2"/>
          <p:cNvSpPr>
            <a:spLocks noGrp="1"/>
          </p:cNvSpPr>
          <p:nvPr>
            <p:ph idx="1"/>
          </p:nvPr>
        </p:nvSpPr>
        <p:spPr>
          <a:xfrm>
            <a:off x="179388" y="1098550"/>
            <a:ext cx="9001125" cy="990600"/>
          </a:xfrm>
          <a:ln/>
        </p:spPr>
        <p:txBody>
          <a:bodyPr vert="horz" wrap="square" lIns="91440" tIns="45720" rIns="91440" bIns="45720" anchor="t"/>
          <a:p>
            <a:pPr marL="0" indent="0" eaLnBrk="1" hangingPunct="1">
              <a:lnSpc>
                <a:spcPct val="90000"/>
              </a:lnSpc>
              <a:buNone/>
            </a:pPr>
            <a:r>
              <a:rPr lang="en-US" altLang="zh-CN" b="1" dirty="0">
                <a:latin typeface="黑体" panose="02010609060101010101" pitchFamily="49" charset="-122"/>
                <a:ea typeface="黑体" panose="02010609060101010101" pitchFamily="49" charset="-122"/>
              </a:rPr>
              <a:t>3.</a:t>
            </a:r>
            <a:r>
              <a:rPr lang="zh-CN" altLang="en-US" b="1" dirty="0">
                <a:latin typeface="黑体" panose="02010609060101010101" pitchFamily="49" charset="-122"/>
                <a:ea typeface="黑体" panose="02010609060101010101" pitchFamily="49" charset="-122"/>
              </a:rPr>
              <a:t>伏尔泰为什么运用这种风格写作？为什么写这样的内容？</a:t>
            </a:r>
            <a:endParaRPr lang="zh-CN" altLang="en-US" b="1" dirty="0">
              <a:latin typeface="黑体" panose="02010609060101010101" pitchFamily="49" charset="-122"/>
              <a:ea typeface="黑体" panose="02010609060101010101" pitchFamily="49" charset="-122"/>
            </a:endParaRPr>
          </a:p>
        </p:txBody>
      </p:sp>
      <p:sp>
        <p:nvSpPr>
          <p:cNvPr id="40963" name="Rectangle 3"/>
          <p:cNvSpPr/>
          <p:nvPr/>
        </p:nvSpPr>
        <p:spPr>
          <a:xfrm>
            <a:off x="107950" y="2133600"/>
            <a:ext cx="8785225" cy="4572000"/>
          </a:xfrm>
          <a:prstGeom prst="rect">
            <a:avLst/>
          </a:prstGeom>
          <a:noFill/>
          <a:ln w="12700">
            <a:noFill/>
          </a:ln>
        </p:spPr>
        <p:txBody>
          <a:bodyPr/>
          <a:p>
            <a:pPr marL="342900" indent="-342900" algn="just">
              <a:lnSpc>
                <a:spcPct val="120000"/>
              </a:lnSpc>
              <a:spcBef>
                <a:spcPct val="20000"/>
              </a:spcBef>
              <a:buClr>
                <a:schemeClr val="tx2"/>
              </a:buClr>
              <a:buFont typeface="Wingdings" panose="05000000000000000000" pitchFamily="2" charset="2"/>
              <a:buChar char="w"/>
            </a:pPr>
            <a:r>
              <a:rPr lang="zh-CN" altLang="en-US" sz="2800" b="1" dirty="0">
                <a:latin typeface="Times New Roman" panose="02020603050405020304" pitchFamily="18" charset="0"/>
              </a:rPr>
              <a:t>这种写法容易被民众所接受，通俗易懂，比喻生动，政体的优越性也全部被表达出来。</a:t>
            </a:r>
            <a:endParaRPr lang="zh-CN" altLang="en-US" sz="2800" b="1" dirty="0">
              <a:latin typeface="Times New Roman" panose="02020603050405020304" pitchFamily="18" charset="0"/>
            </a:endParaRPr>
          </a:p>
          <a:p>
            <a:pPr marL="342900" indent="-342900" algn="just">
              <a:lnSpc>
                <a:spcPct val="120000"/>
              </a:lnSpc>
              <a:spcBef>
                <a:spcPct val="20000"/>
              </a:spcBef>
              <a:buClr>
                <a:schemeClr val="tx2"/>
              </a:buClr>
              <a:buFont typeface="Wingdings" panose="05000000000000000000" pitchFamily="2" charset="2"/>
              <a:buChar char="w"/>
            </a:pPr>
            <a:r>
              <a:rPr lang="zh-CN" altLang="en-US" sz="2800" b="1" dirty="0">
                <a:latin typeface="Times New Roman" panose="02020603050405020304" pitchFamily="18" charset="0"/>
              </a:rPr>
              <a:t>英国人说英国，与过去相比较，实际就是与君主专制、封建特权相比较，说明其进步性。英国人有一种自豪感、满足感。法国人说英国人暗含着羡慕，比较自身的状况提出来，我们为什么不能这样？伏尔泰推崇英国的君主立宪制，他号召“试种一下吧！”</a:t>
            </a:r>
            <a:endParaRPr lang="zh-CN" altLang="en-US" sz="2800" b="1" dirty="0">
              <a:latin typeface="Times New Roman" panose="02020603050405020304" pitchFamily="18" charset="0"/>
            </a:endParaRPr>
          </a:p>
        </p:txBody>
      </p:sp>
      <p:sp>
        <p:nvSpPr>
          <p:cNvPr id="16388" name="Rectangle 2"/>
          <p:cNvSpPr>
            <a:spLocks noGrp="1"/>
          </p:cNvSpPr>
          <p:nvPr>
            <p:ph type="title"/>
          </p:nvPr>
        </p:nvSpPr>
        <p:spPr>
          <a:xfrm>
            <a:off x="3203575" y="44450"/>
            <a:ext cx="2819400" cy="1143000"/>
          </a:xfrm>
          <a:ln/>
        </p:spPr>
        <p:txBody>
          <a:bodyPr vert="horz" wrap="square" lIns="91440" tIns="45720" rIns="91440" bIns="45720" anchor="ctr"/>
          <a:p>
            <a:pPr eaLnBrk="1" hangingPunct="1"/>
            <a:r>
              <a:rPr lang="zh-CN" altLang="en-US" b="1" dirty="0">
                <a:latin typeface="微软雅黑" panose="020B0503020204020204" pitchFamily="34" charset="-122"/>
                <a:ea typeface="微软雅黑" panose="020B0503020204020204" pitchFamily="34" charset="-122"/>
              </a:rPr>
              <a:t>思 考</a:t>
            </a:r>
            <a:endParaRPr lang="zh-CN" altLang="en-US" b="1" dirty="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10" name="Rectangle 2"/>
          <p:cNvSpPr>
            <a:spLocks noGrp="1"/>
          </p:cNvSpPr>
          <p:nvPr>
            <p:ph type="title"/>
          </p:nvPr>
        </p:nvSpPr>
        <p:spPr>
          <a:xfrm>
            <a:off x="457200" y="44450"/>
            <a:ext cx="8229600" cy="1143000"/>
          </a:xfrm>
          <a:ln/>
        </p:spPr>
        <p:txBody>
          <a:bodyPr vert="horz" wrap="square" lIns="91440" tIns="45720" rIns="91440" bIns="45720" anchor="ctr"/>
          <a:p>
            <a:pPr eaLnBrk="1" hangingPunct="1"/>
            <a:r>
              <a:rPr lang="zh-CN" altLang="en-US" b="1" dirty="0">
                <a:latin typeface="微软雅黑" panose="020B0503020204020204" pitchFamily="34" charset="-122"/>
                <a:ea typeface="微软雅黑" panose="020B0503020204020204" pitchFamily="34" charset="-122"/>
              </a:rPr>
              <a:t>英国君主立宪制</a:t>
            </a:r>
            <a:endParaRPr lang="zh-CN" altLang="en-US" b="1" dirty="0">
              <a:latin typeface="微软雅黑" panose="020B0503020204020204" pitchFamily="34" charset="-122"/>
              <a:ea typeface="微软雅黑" panose="020B0503020204020204" pitchFamily="34" charset="-122"/>
            </a:endParaRPr>
          </a:p>
        </p:txBody>
      </p:sp>
      <p:sp>
        <p:nvSpPr>
          <p:cNvPr id="43011" name="Rectangle 3"/>
          <p:cNvSpPr>
            <a:spLocks noGrp="1"/>
          </p:cNvSpPr>
          <p:nvPr>
            <p:ph idx="1"/>
          </p:nvPr>
        </p:nvSpPr>
        <p:spPr>
          <a:xfrm>
            <a:off x="34925" y="631825"/>
            <a:ext cx="9074150" cy="4525963"/>
          </a:xfrm>
          <a:ln/>
        </p:spPr>
        <p:txBody>
          <a:bodyPr vert="horz" wrap="square" lIns="91440" tIns="45720" rIns="91440" bIns="45720" anchor="t"/>
          <a:p>
            <a:pPr marL="0" indent="0" algn="just" eaLnBrk="1" hangingPunct="1">
              <a:buNone/>
            </a:pPr>
            <a:endParaRPr lang="en-US" altLang="zh-CN" dirty="0">
              <a:latin typeface="华文楷体" pitchFamily="2" charset="-122"/>
              <a:ea typeface="华文楷体" pitchFamily="2" charset="-122"/>
            </a:endParaRPr>
          </a:p>
          <a:p>
            <a:pPr marL="0" indent="0" algn="just" eaLnBrk="1" hangingPunct="1">
              <a:buNone/>
            </a:pPr>
            <a:r>
              <a:rPr lang="zh-CN" altLang="en-US" b="1" dirty="0">
                <a:latin typeface="华文楷体" pitchFamily="2" charset="-122"/>
                <a:ea typeface="华文楷体" pitchFamily="2" charset="-122"/>
              </a:rPr>
              <a:t>（</a:t>
            </a:r>
            <a:r>
              <a:rPr lang="en-US" altLang="zh-CN" b="1" dirty="0">
                <a:latin typeface="华文楷体" pitchFamily="2" charset="-122"/>
                <a:ea typeface="华文楷体" pitchFamily="2" charset="-122"/>
              </a:rPr>
              <a:t>1</a:t>
            </a:r>
            <a:r>
              <a:rPr lang="zh-CN" altLang="en-US" b="1" dirty="0">
                <a:latin typeface="华文楷体" pitchFamily="2" charset="-122"/>
                <a:ea typeface="华文楷体" pitchFamily="2" charset="-122"/>
              </a:rPr>
              <a:t>）议会拥有立法、组织和监督政府的权力。</a:t>
            </a:r>
            <a:endParaRPr lang="zh-CN" altLang="en-US" dirty="0">
              <a:latin typeface="华文楷体" pitchFamily="2" charset="-122"/>
              <a:ea typeface="华文楷体" pitchFamily="2" charset="-122"/>
            </a:endParaRPr>
          </a:p>
          <a:p>
            <a:pPr marL="0" indent="0" algn="just" eaLnBrk="1" hangingPunct="1">
              <a:buNone/>
            </a:pPr>
            <a:r>
              <a:rPr lang="zh-CN" altLang="en-US" b="1" dirty="0">
                <a:latin typeface="华文楷体" pitchFamily="2" charset="-122"/>
                <a:ea typeface="华文楷体" pitchFamily="2" charset="-122"/>
              </a:rPr>
              <a:t>（</a:t>
            </a:r>
            <a:r>
              <a:rPr lang="en-US" altLang="zh-CN" b="1" dirty="0">
                <a:latin typeface="华文楷体" pitchFamily="2" charset="-122"/>
                <a:ea typeface="华文楷体" pitchFamily="2" charset="-122"/>
              </a:rPr>
              <a:t>2</a:t>
            </a:r>
            <a:r>
              <a:rPr lang="zh-CN" altLang="en-US" b="1" dirty="0">
                <a:latin typeface="华文楷体" pitchFamily="2" charset="-122"/>
                <a:ea typeface="华文楷体" pitchFamily="2" charset="-122"/>
              </a:rPr>
              <a:t>）君主是象征性的国家元首，其职责多数是礼仪性的。</a:t>
            </a:r>
            <a:endParaRPr lang="zh-CN" altLang="en-US" dirty="0">
              <a:latin typeface="华文楷体" pitchFamily="2" charset="-122"/>
              <a:ea typeface="华文楷体" pitchFamily="2" charset="-122"/>
            </a:endParaRPr>
          </a:p>
          <a:p>
            <a:pPr marL="0" indent="0" algn="just" eaLnBrk="1" hangingPunct="1">
              <a:buNone/>
            </a:pPr>
            <a:r>
              <a:rPr lang="zh-CN" altLang="en-US" b="1" dirty="0">
                <a:latin typeface="华文楷体" pitchFamily="2" charset="-122"/>
                <a:ea typeface="华文楷体" pitchFamily="2" charset="-122"/>
              </a:rPr>
              <a:t>（</a:t>
            </a:r>
            <a:r>
              <a:rPr lang="en-US" altLang="zh-CN" b="1" dirty="0">
                <a:latin typeface="华文楷体" pitchFamily="2" charset="-122"/>
                <a:ea typeface="华文楷体" pitchFamily="2" charset="-122"/>
              </a:rPr>
              <a:t>3</a:t>
            </a:r>
            <a:r>
              <a:rPr lang="zh-CN" altLang="en-US" b="1" dirty="0">
                <a:latin typeface="华文楷体" pitchFamily="2" charset="-122"/>
                <a:ea typeface="华文楷体" pitchFamily="2" charset="-122"/>
              </a:rPr>
              <a:t>）政府（内阁）掌握行政大权，由议会产生，对议会负责，受议会监督。</a:t>
            </a:r>
            <a:endParaRPr lang="zh-CN" altLang="en-US" dirty="0">
              <a:latin typeface="华文楷体" pitchFamily="2" charset="-122"/>
              <a:ea typeface="华文楷体" pitchFamily="2" charset="-122"/>
            </a:endParaRPr>
          </a:p>
          <a:p>
            <a:pPr marL="0" indent="0" eaLnBrk="1" hangingPunct="1">
              <a:buNone/>
            </a:pPr>
            <a:endParaRPr lang="en-US" altLang="zh-CN" dirty="0">
              <a:latin typeface="华文楷体" pitchFamily="2" charset="-122"/>
              <a:ea typeface="华文楷体"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3011">
                                            <p:txEl>
                                              <p:charRg st="1" end="2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3011">
                                            <p:txEl>
                                              <p:charRg st="23" end="5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3011">
                                            <p:txEl>
                                              <p:charRg st="50" end="8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4" name="Rectangle 2"/>
          <p:cNvSpPr>
            <a:spLocks noGrp="1"/>
          </p:cNvSpPr>
          <p:nvPr>
            <p:ph type="title"/>
          </p:nvPr>
        </p:nvSpPr>
        <p:spPr>
          <a:xfrm>
            <a:off x="684213" y="22225"/>
            <a:ext cx="8229600" cy="838200"/>
          </a:xfrm>
          <a:ln/>
        </p:spPr>
        <p:txBody>
          <a:bodyPr vert="horz" wrap="square" lIns="91440" tIns="45720" rIns="91440" bIns="45720" anchor="ctr"/>
          <a:p>
            <a:pPr eaLnBrk="1" hangingPunct="1"/>
            <a:r>
              <a:rPr lang="zh-CN" altLang="en-US" b="1" dirty="0">
                <a:latin typeface="微软雅黑" panose="020B0503020204020204" pitchFamily="34" charset="-122"/>
                <a:ea typeface="微软雅黑" panose="020B0503020204020204" pitchFamily="34" charset="-122"/>
              </a:rPr>
              <a:t>美国总统共和制</a:t>
            </a:r>
            <a:endParaRPr lang="zh-CN" altLang="en-US" b="1" dirty="0">
              <a:latin typeface="微软雅黑" panose="020B0503020204020204" pitchFamily="34" charset="-122"/>
              <a:ea typeface="微软雅黑" panose="020B0503020204020204" pitchFamily="34" charset="-122"/>
            </a:endParaRPr>
          </a:p>
        </p:txBody>
      </p:sp>
      <p:sp>
        <p:nvSpPr>
          <p:cNvPr id="44035" name="Rectangle 3"/>
          <p:cNvSpPr>
            <a:spLocks noGrp="1"/>
          </p:cNvSpPr>
          <p:nvPr>
            <p:ph idx="1"/>
          </p:nvPr>
        </p:nvSpPr>
        <p:spPr>
          <a:xfrm>
            <a:off x="-36512" y="620713"/>
            <a:ext cx="9109075" cy="4173537"/>
          </a:xfrm>
          <a:ln/>
        </p:spPr>
        <p:txBody>
          <a:bodyPr vert="horz" wrap="square" lIns="91440" tIns="45720" rIns="91440" bIns="45720" anchor="t"/>
          <a:p>
            <a:pPr marL="0" indent="0" algn="just" eaLnBrk="1" hangingPunct="1">
              <a:lnSpc>
                <a:spcPct val="90000"/>
              </a:lnSpc>
              <a:buNone/>
            </a:pPr>
            <a:endParaRPr lang="en-US" altLang="zh-CN" b="1" dirty="0">
              <a:latin typeface="华文楷体" pitchFamily="2" charset="-122"/>
              <a:ea typeface="华文楷体" pitchFamily="2" charset="-122"/>
            </a:endParaRPr>
          </a:p>
          <a:p>
            <a:pPr marL="0" indent="0" algn="just" eaLnBrk="1" hangingPunct="1">
              <a:lnSpc>
                <a:spcPct val="90000"/>
              </a:lnSpc>
              <a:buNone/>
            </a:pPr>
            <a:r>
              <a:rPr lang="zh-CN" altLang="en-US" b="1" dirty="0">
                <a:latin typeface="华文楷体" pitchFamily="2" charset="-122"/>
                <a:ea typeface="华文楷体" pitchFamily="2" charset="-122"/>
              </a:rPr>
              <a:t>（</a:t>
            </a:r>
            <a:r>
              <a:rPr lang="en-US" altLang="zh-CN" b="1" dirty="0">
                <a:latin typeface="华文楷体" pitchFamily="2" charset="-122"/>
                <a:ea typeface="华文楷体" pitchFamily="2" charset="-122"/>
              </a:rPr>
              <a:t>1</a:t>
            </a:r>
            <a:r>
              <a:rPr lang="zh-CN" altLang="en-US" b="1" dirty="0">
                <a:latin typeface="华文楷体" pitchFamily="2" charset="-122"/>
                <a:ea typeface="华文楷体" pitchFamily="2" charset="-122"/>
              </a:rPr>
              <a:t>）总统既是国家元首又是政府首脑。总统总揽行政权力，统率陆海空三军。</a:t>
            </a:r>
            <a:endParaRPr lang="zh-CN" altLang="en-US" b="1" dirty="0">
              <a:latin typeface="华文楷体" pitchFamily="2" charset="-122"/>
              <a:ea typeface="华文楷体" pitchFamily="2" charset="-122"/>
            </a:endParaRPr>
          </a:p>
          <a:p>
            <a:pPr marL="0" indent="0" algn="just" eaLnBrk="1" hangingPunct="1">
              <a:lnSpc>
                <a:spcPct val="90000"/>
              </a:lnSpc>
              <a:buNone/>
            </a:pPr>
            <a:r>
              <a:rPr lang="zh-CN" altLang="en-US" b="1" dirty="0">
                <a:latin typeface="华文楷体" pitchFamily="2" charset="-122"/>
                <a:ea typeface="华文楷体" pitchFamily="2" charset="-122"/>
              </a:rPr>
              <a:t>（</a:t>
            </a:r>
            <a:r>
              <a:rPr lang="en-US" altLang="zh-CN" b="1" dirty="0">
                <a:latin typeface="华文楷体" pitchFamily="2" charset="-122"/>
                <a:ea typeface="华文楷体" pitchFamily="2" charset="-122"/>
              </a:rPr>
              <a:t>2</a:t>
            </a:r>
            <a:r>
              <a:rPr lang="zh-CN" altLang="en-US" b="1" dirty="0">
                <a:latin typeface="华文楷体" pitchFamily="2" charset="-122"/>
                <a:ea typeface="华文楷体" pitchFamily="2" charset="-122"/>
              </a:rPr>
              <a:t>）行政机关和立法机关互相独立。作为立法机关的议会，其议员不能兼任行政职务；而行政机关的政府官员也不能兼任议员。</a:t>
            </a:r>
            <a:endParaRPr lang="zh-CN" altLang="en-US" b="1" dirty="0">
              <a:latin typeface="华文楷体" pitchFamily="2" charset="-122"/>
              <a:ea typeface="华文楷体" pitchFamily="2" charset="-122"/>
            </a:endParaRPr>
          </a:p>
          <a:p>
            <a:pPr marL="0" indent="0" algn="just" eaLnBrk="1" hangingPunct="1">
              <a:lnSpc>
                <a:spcPct val="90000"/>
              </a:lnSpc>
              <a:buNone/>
            </a:pPr>
            <a:r>
              <a:rPr lang="zh-CN" altLang="en-US" b="1" dirty="0">
                <a:latin typeface="华文楷体" pitchFamily="2" charset="-122"/>
                <a:ea typeface="华文楷体" pitchFamily="2" charset="-122"/>
              </a:rPr>
              <a:t>（</a:t>
            </a:r>
            <a:r>
              <a:rPr lang="en-US" altLang="zh-CN" b="1" dirty="0">
                <a:latin typeface="华文楷体" pitchFamily="2" charset="-122"/>
                <a:ea typeface="华文楷体" pitchFamily="2" charset="-122"/>
              </a:rPr>
              <a:t>3</a:t>
            </a:r>
            <a:r>
              <a:rPr lang="zh-CN" altLang="en-US" b="1" dirty="0">
                <a:latin typeface="华文楷体" pitchFamily="2" charset="-122"/>
                <a:ea typeface="华文楷体" pitchFamily="2" charset="-122"/>
              </a:rPr>
              <a:t>）由当选的总统组织政府。各政党能否上台执政的关键，不在于是否获得议会中的多数席位，而在于在总统选举中能否获胜。</a:t>
            </a:r>
            <a:endParaRPr lang="zh-CN" altLang="en-US" b="1" dirty="0">
              <a:latin typeface="华文楷体" pitchFamily="2" charset="-122"/>
              <a:ea typeface="华文楷体" pitchFamily="2" charset="-122"/>
            </a:endParaRPr>
          </a:p>
          <a:p>
            <a:pPr marL="0" indent="0" eaLnBrk="1" hangingPunct="1">
              <a:lnSpc>
                <a:spcPct val="90000"/>
              </a:lnSpc>
              <a:buNone/>
            </a:pPr>
            <a:endParaRPr lang="en-US" altLang="zh-CN" b="1" dirty="0">
              <a:latin typeface="华文楷体" pitchFamily="2" charset="-122"/>
              <a:ea typeface="华文楷体"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035">
                                            <p:txEl>
                                              <p:charRg st="1" end="37"/>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4035">
                                            <p:txEl>
                                              <p:charRg st="37" end="9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4035">
                                            <p:txEl>
                                              <p:charRg st="95" end="15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8" name="Rectangle 2"/>
          <p:cNvSpPr>
            <a:spLocks noGrp="1"/>
          </p:cNvSpPr>
          <p:nvPr>
            <p:ph type="title"/>
          </p:nvPr>
        </p:nvSpPr>
        <p:spPr>
          <a:xfrm>
            <a:off x="457200" y="53975"/>
            <a:ext cx="8229600" cy="1143000"/>
          </a:xfrm>
          <a:ln/>
        </p:spPr>
        <p:txBody>
          <a:bodyPr vert="horz" wrap="square" lIns="91440" tIns="45720" rIns="91440" bIns="45720" anchor="ctr"/>
          <a:p>
            <a:pPr eaLnBrk="1" hangingPunct="1"/>
            <a:r>
              <a:rPr lang="zh-CN" altLang="en-US" b="1" dirty="0">
                <a:latin typeface="微软雅黑" panose="020B0503020204020204" pitchFamily="34" charset="-122"/>
                <a:ea typeface="微软雅黑" panose="020B0503020204020204" pitchFamily="34" charset="-122"/>
              </a:rPr>
              <a:t>法国总统共和制</a:t>
            </a:r>
            <a:endParaRPr lang="zh-CN" altLang="en-US" b="1" dirty="0">
              <a:latin typeface="微软雅黑" panose="020B0503020204020204" pitchFamily="34" charset="-122"/>
              <a:ea typeface="微软雅黑" panose="020B0503020204020204" pitchFamily="34" charset="-122"/>
            </a:endParaRPr>
          </a:p>
        </p:txBody>
      </p:sp>
      <p:sp>
        <p:nvSpPr>
          <p:cNvPr id="45059" name="Rectangle 3"/>
          <p:cNvSpPr>
            <a:spLocks noGrp="1"/>
          </p:cNvSpPr>
          <p:nvPr>
            <p:ph idx="1"/>
          </p:nvPr>
        </p:nvSpPr>
        <p:spPr>
          <a:xfrm>
            <a:off x="-107950" y="476250"/>
            <a:ext cx="9226550" cy="4525963"/>
          </a:xfrm>
          <a:ln/>
        </p:spPr>
        <p:txBody>
          <a:bodyPr vert="horz" wrap="square" lIns="91440" tIns="45720" rIns="91440" bIns="45720" anchor="t"/>
          <a:p>
            <a:pPr marL="0" indent="0" algn="just" eaLnBrk="1" hangingPunct="1">
              <a:buNone/>
            </a:pPr>
            <a:endParaRPr lang="en-US" altLang="zh-CN" b="1" dirty="0">
              <a:latin typeface="华文楷体" pitchFamily="2" charset="-122"/>
              <a:ea typeface="华文楷体" pitchFamily="2" charset="-122"/>
            </a:endParaRPr>
          </a:p>
          <a:p>
            <a:pPr marL="0" indent="0" algn="just" eaLnBrk="1" hangingPunct="1">
              <a:buNone/>
            </a:pPr>
            <a:r>
              <a:rPr lang="zh-CN" altLang="en-US" b="1" dirty="0">
                <a:latin typeface="华文楷体" pitchFamily="2" charset="-122"/>
                <a:ea typeface="华文楷体" pitchFamily="2" charset="-122"/>
              </a:rPr>
              <a:t>（</a:t>
            </a:r>
            <a:r>
              <a:rPr lang="en-US" altLang="zh-CN" b="1" dirty="0">
                <a:latin typeface="华文楷体" pitchFamily="2" charset="-122"/>
                <a:ea typeface="华文楷体" pitchFamily="2" charset="-122"/>
              </a:rPr>
              <a:t>1</a:t>
            </a:r>
            <a:r>
              <a:rPr lang="zh-CN" altLang="en-US" b="1" dirty="0">
                <a:latin typeface="华文楷体" pitchFamily="2" charset="-122"/>
                <a:ea typeface="华文楷体" pitchFamily="2" charset="-122"/>
              </a:rPr>
              <a:t>）议会拥有立法、组织和监督政府的权力。</a:t>
            </a:r>
            <a:endParaRPr lang="zh-CN" altLang="en-US" b="1" dirty="0">
              <a:latin typeface="华文楷体" pitchFamily="2" charset="-122"/>
              <a:ea typeface="华文楷体" pitchFamily="2" charset="-122"/>
            </a:endParaRPr>
          </a:p>
          <a:p>
            <a:pPr marL="0" indent="0" algn="just" eaLnBrk="1" hangingPunct="1">
              <a:buNone/>
            </a:pPr>
            <a:r>
              <a:rPr lang="zh-CN" altLang="en-US" b="1" dirty="0">
                <a:latin typeface="华文楷体" pitchFamily="2" charset="-122"/>
                <a:ea typeface="华文楷体" pitchFamily="2" charset="-122"/>
              </a:rPr>
              <a:t>（</a:t>
            </a:r>
            <a:r>
              <a:rPr lang="en-US" altLang="zh-CN" b="1" dirty="0">
                <a:latin typeface="华文楷体" pitchFamily="2" charset="-122"/>
                <a:ea typeface="华文楷体" pitchFamily="2" charset="-122"/>
              </a:rPr>
              <a:t>2</a:t>
            </a:r>
            <a:r>
              <a:rPr lang="zh-CN" altLang="en-US" b="1" dirty="0">
                <a:latin typeface="华文楷体" pitchFamily="2" charset="-122"/>
                <a:ea typeface="华文楷体" pitchFamily="2" charset="-122"/>
              </a:rPr>
              <a:t>）总统是国家元首，军队最高统帅。</a:t>
            </a:r>
            <a:endParaRPr lang="zh-CN" altLang="en-US" b="1" dirty="0">
              <a:latin typeface="华文楷体" pitchFamily="2" charset="-122"/>
              <a:ea typeface="华文楷体" pitchFamily="2" charset="-122"/>
            </a:endParaRPr>
          </a:p>
          <a:p>
            <a:pPr marL="0" indent="0" algn="just" eaLnBrk="1" hangingPunct="1">
              <a:buNone/>
            </a:pPr>
            <a:r>
              <a:rPr lang="zh-CN" altLang="en-US" b="1" dirty="0">
                <a:latin typeface="华文楷体" pitchFamily="2" charset="-122"/>
                <a:ea typeface="华文楷体" pitchFamily="2" charset="-122"/>
              </a:rPr>
              <a:t>（</a:t>
            </a:r>
            <a:r>
              <a:rPr lang="en-US" altLang="zh-CN" b="1" dirty="0">
                <a:latin typeface="华文楷体" pitchFamily="2" charset="-122"/>
                <a:ea typeface="华文楷体" pitchFamily="2" charset="-122"/>
              </a:rPr>
              <a:t>3</a:t>
            </a:r>
            <a:r>
              <a:rPr lang="zh-CN" altLang="en-US" b="1" dirty="0">
                <a:latin typeface="华文楷体" pitchFamily="2" charset="-122"/>
                <a:ea typeface="华文楷体" pitchFamily="2" charset="-122"/>
              </a:rPr>
              <a:t>）总统和政府（内阁）掌握行政大权，由议会产生，对议会负责，受议会监督。</a:t>
            </a:r>
            <a:endParaRPr lang="zh-CN" altLang="en-US" b="1" dirty="0">
              <a:latin typeface="华文楷体" pitchFamily="2" charset="-122"/>
              <a:ea typeface="华文楷体" pitchFamily="2" charset="-122"/>
            </a:endParaRPr>
          </a:p>
          <a:p>
            <a:pPr marL="0" indent="0" eaLnBrk="1" hangingPunct="1">
              <a:buNone/>
            </a:pPr>
            <a:endParaRPr lang="en-US" altLang="zh-CN" b="1" dirty="0">
              <a:latin typeface="华文楷体" pitchFamily="2" charset="-122"/>
              <a:ea typeface="华文楷体"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059">
                                            <p:txEl>
                                              <p:charRg st="1" end="2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5059">
                                            <p:txEl>
                                              <p:charRg st="23" end="4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5059">
                                            <p:txEl>
                                              <p:charRg st="42" end="8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2" name="Rectangle 2"/>
          <p:cNvSpPr>
            <a:spLocks noGrp="1"/>
          </p:cNvSpPr>
          <p:nvPr>
            <p:ph type="title"/>
          </p:nvPr>
        </p:nvSpPr>
        <p:spPr>
          <a:xfrm>
            <a:off x="457200" y="-26987"/>
            <a:ext cx="8229600" cy="1143000"/>
          </a:xfrm>
          <a:ln/>
        </p:spPr>
        <p:txBody>
          <a:bodyPr vert="horz" wrap="square" lIns="91440" tIns="45720" rIns="91440" bIns="45720" anchor="ctr"/>
          <a:p>
            <a:pPr eaLnBrk="1" hangingPunct="1"/>
            <a:r>
              <a:rPr lang="zh-CN" altLang="en-US" b="1" dirty="0">
                <a:latin typeface="微软雅黑" panose="020B0503020204020204" pitchFamily="34" charset="-122"/>
                <a:ea typeface="微软雅黑" panose="020B0503020204020204" pitchFamily="34" charset="-122"/>
              </a:rPr>
              <a:t>德国君主立宪制</a:t>
            </a:r>
            <a:endParaRPr lang="zh-CN" altLang="en-US" b="1" dirty="0">
              <a:latin typeface="微软雅黑" panose="020B0503020204020204" pitchFamily="34" charset="-122"/>
              <a:ea typeface="微软雅黑" panose="020B0503020204020204" pitchFamily="34" charset="-122"/>
            </a:endParaRPr>
          </a:p>
        </p:txBody>
      </p:sp>
      <p:sp>
        <p:nvSpPr>
          <p:cNvPr id="46083" name="Rectangle 3"/>
          <p:cNvSpPr>
            <a:spLocks noGrp="1"/>
          </p:cNvSpPr>
          <p:nvPr>
            <p:ph idx="1"/>
          </p:nvPr>
        </p:nvSpPr>
        <p:spPr>
          <a:xfrm>
            <a:off x="-65087" y="563563"/>
            <a:ext cx="9217025" cy="4525962"/>
          </a:xfrm>
          <a:ln/>
        </p:spPr>
        <p:txBody>
          <a:bodyPr vert="horz" wrap="square" lIns="91440" tIns="45720" rIns="91440" bIns="45720" anchor="t"/>
          <a:p>
            <a:pPr marL="0" indent="0" algn="just" eaLnBrk="1" hangingPunct="1">
              <a:buNone/>
            </a:pPr>
            <a:endParaRPr lang="en-US" altLang="zh-CN" b="1" dirty="0">
              <a:latin typeface="华文楷体" pitchFamily="2" charset="-122"/>
              <a:ea typeface="华文楷体" pitchFamily="2" charset="-122"/>
            </a:endParaRPr>
          </a:p>
          <a:p>
            <a:pPr marL="0" indent="0" algn="just" eaLnBrk="1" hangingPunct="1">
              <a:buNone/>
            </a:pPr>
            <a:r>
              <a:rPr lang="zh-CN" altLang="en-US" b="1" dirty="0">
                <a:latin typeface="华文楷体" pitchFamily="2" charset="-122"/>
                <a:ea typeface="华文楷体" pitchFamily="2" charset="-122"/>
              </a:rPr>
              <a:t>（</a:t>
            </a:r>
            <a:r>
              <a:rPr lang="en-US" altLang="zh-CN" b="1" dirty="0">
                <a:latin typeface="华文楷体" pitchFamily="2" charset="-122"/>
                <a:ea typeface="华文楷体" pitchFamily="2" charset="-122"/>
              </a:rPr>
              <a:t>1</a:t>
            </a:r>
            <a:r>
              <a:rPr lang="zh-CN" altLang="en-US" b="1" dirty="0">
                <a:latin typeface="华文楷体" pitchFamily="2" charset="-122"/>
                <a:ea typeface="华文楷体" pitchFamily="2" charset="-122"/>
              </a:rPr>
              <a:t>）皇帝和首相掌握国家最高权力。</a:t>
            </a:r>
            <a:endParaRPr lang="zh-CN" altLang="en-US" b="1" dirty="0">
              <a:latin typeface="华文楷体" pitchFamily="2" charset="-122"/>
              <a:ea typeface="华文楷体" pitchFamily="2" charset="-122"/>
            </a:endParaRPr>
          </a:p>
          <a:p>
            <a:pPr marL="0" indent="0" algn="just" eaLnBrk="1" hangingPunct="1">
              <a:buNone/>
            </a:pPr>
            <a:r>
              <a:rPr lang="zh-CN" altLang="en-US" b="1" dirty="0">
                <a:latin typeface="华文楷体" pitchFamily="2" charset="-122"/>
                <a:ea typeface="华文楷体" pitchFamily="2" charset="-122"/>
              </a:rPr>
              <a:t>（</a:t>
            </a:r>
            <a:r>
              <a:rPr lang="en-US" altLang="zh-CN" b="1" dirty="0">
                <a:latin typeface="华文楷体" pitchFamily="2" charset="-122"/>
                <a:ea typeface="华文楷体" pitchFamily="2" charset="-122"/>
              </a:rPr>
              <a:t>2</a:t>
            </a:r>
            <a:r>
              <a:rPr lang="zh-CN" altLang="en-US" b="1" dirty="0">
                <a:latin typeface="华文楷体" pitchFamily="2" charset="-122"/>
                <a:ea typeface="华文楷体" pitchFamily="2" charset="-122"/>
              </a:rPr>
              <a:t>）皇帝是国家元首，有权任命首相和其他官员，统率军队。</a:t>
            </a:r>
            <a:endParaRPr lang="zh-CN" altLang="en-US" b="1" dirty="0">
              <a:latin typeface="华文楷体" pitchFamily="2" charset="-122"/>
              <a:ea typeface="华文楷体" pitchFamily="2" charset="-122"/>
            </a:endParaRPr>
          </a:p>
          <a:p>
            <a:pPr marL="0" indent="0" algn="just" eaLnBrk="1" hangingPunct="1">
              <a:buNone/>
            </a:pPr>
            <a:r>
              <a:rPr lang="zh-CN" altLang="en-US" b="1" dirty="0">
                <a:latin typeface="华文楷体" pitchFamily="2" charset="-122"/>
                <a:ea typeface="华文楷体" pitchFamily="2" charset="-122"/>
              </a:rPr>
              <a:t>（</a:t>
            </a:r>
            <a:r>
              <a:rPr lang="en-US" altLang="zh-CN" b="1" dirty="0">
                <a:latin typeface="华文楷体" pitchFamily="2" charset="-122"/>
                <a:ea typeface="华文楷体" pitchFamily="2" charset="-122"/>
              </a:rPr>
              <a:t>3</a:t>
            </a:r>
            <a:r>
              <a:rPr lang="zh-CN" altLang="en-US" b="1" dirty="0">
                <a:latin typeface="华文楷体" pitchFamily="2" charset="-122"/>
                <a:ea typeface="华文楷体" pitchFamily="2" charset="-122"/>
              </a:rPr>
              <a:t>）首相主持帝国政府，只对皇帝负责而不对议会负责。</a:t>
            </a:r>
            <a:endParaRPr lang="zh-CN" altLang="en-US" b="1" dirty="0">
              <a:latin typeface="华文楷体" pitchFamily="2" charset="-122"/>
              <a:ea typeface="华文楷体" pitchFamily="2" charset="-122"/>
            </a:endParaRPr>
          </a:p>
          <a:p>
            <a:pPr marL="0" indent="0" algn="just" eaLnBrk="1" hangingPunct="1">
              <a:buNone/>
            </a:pPr>
            <a:r>
              <a:rPr lang="zh-CN" altLang="en-US" b="1" dirty="0">
                <a:latin typeface="华文楷体" pitchFamily="2" charset="-122"/>
                <a:ea typeface="华文楷体" pitchFamily="2" charset="-122"/>
              </a:rPr>
              <a:t>（</a:t>
            </a:r>
            <a:r>
              <a:rPr lang="en-US" altLang="zh-CN" b="1" dirty="0">
                <a:latin typeface="华文楷体" pitchFamily="2" charset="-122"/>
                <a:ea typeface="华文楷体" pitchFamily="2" charset="-122"/>
              </a:rPr>
              <a:t>4</a:t>
            </a:r>
            <a:r>
              <a:rPr lang="zh-CN" altLang="en-US" b="1" dirty="0">
                <a:latin typeface="华文楷体" pitchFamily="2" charset="-122"/>
                <a:ea typeface="华文楷体" pitchFamily="2" charset="-122"/>
              </a:rPr>
              <a:t>）议会行使立法权，但权力有限，不能监督政府，只有参与制订法律和预算的权力。</a:t>
            </a:r>
            <a:endParaRPr lang="zh-CN" altLang="en-US" b="1" dirty="0">
              <a:latin typeface="华文楷体" pitchFamily="2" charset="-122"/>
              <a:ea typeface="华文楷体" pitchFamily="2" charset="-122"/>
            </a:endParaRPr>
          </a:p>
          <a:p>
            <a:pPr marL="0" indent="0" eaLnBrk="1" hangingPunct="1">
              <a:buNone/>
            </a:pPr>
            <a:endParaRPr lang="en-US" altLang="zh-CN" b="1" dirty="0">
              <a:latin typeface="华文楷体" pitchFamily="2" charset="-122"/>
              <a:ea typeface="华文楷体"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6083">
                                            <p:txEl>
                                              <p:charRg st="1" end="19"/>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6083">
                                            <p:txEl>
                                              <p:charRg st="19" end="48"/>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6083">
                                            <p:txEl>
                                              <p:charRg st="48" end="7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6083">
                                            <p:txEl>
                                              <p:charRg st="75" end="1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4" name="Rectangle 2"/>
          <p:cNvSpPr>
            <a:spLocks noGrp="1"/>
          </p:cNvSpPr>
          <p:nvPr>
            <p:ph type="title"/>
          </p:nvPr>
        </p:nvSpPr>
        <p:spPr>
          <a:xfrm>
            <a:off x="755650" y="44450"/>
            <a:ext cx="4441825" cy="935038"/>
          </a:xfrm>
          <a:ln/>
        </p:spPr>
        <p:txBody>
          <a:bodyPr vert="horz" wrap="square" lIns="91440" tIns="45720" rIns="91440" bIns="45720" anchor="ctr"/>
          <a:p>
            <a:pPr eaLnBrk="1" hangingPunct="1"/>
            <a:r>
              <a:rPr lang="zh-CN" altLang="en-US" b="1" dirty="0">
                <a:latin typeface="微软雅黑" panose="020B0503020204020204" pitchFamily="34" charset="-122"/>
                <a:ea typeface="微软雅黑" panose="020B0503020204020204" pitchFamily="34" charset="-122"/>
              </a:rPr>
              <a:t>什么是政体</a:t>
            </a:r>
            <a:endParaRPr lang="zh-CN" altLang="en-US" b="1" dirty="0">
              <a:latin typeface="微软雅黑" panose="020B0503020204020204" pitchFamily="34" charset="-122"/>
              <a:ea typeface="微软雅黑" panose="020B0503020204020204" pitchFamily="34" charset="-122"/>
            </a:endParaRPr>
          </a:p>
        </p:txBody>
      </p:sp>
      <p:sp>
        <p:nvSpPr>
          <p:cNvPr id="3075" name="Rectangle 3"/>
          <p:cNvSpPr>
            <a:spLocks noGrp="1"/>
          </p:cNvSpPr>
          <p:nvPr>
            <p:ph idx="1"/>
          </p:nvPr>
        </p:nvSpPr>
        <p:spPr>
          <a:xfrm>
            <a:off x="107950" y="1038225"/>
            <a:ext cx="8893175" cy="3446463"/>
          </a:xfrm>
          <a:ln/>
        </p:spPr>
        <p:txBody>
          <a:bodyPr vert="horz" wrap="square" lIns="91440" tIns="45720" rIns="91440" bIns="45720" anchor="t"/>
          <a:p>
            <a:pPr marL="0" indent="0" eaLnBrk="1" hangingPunct="1">
              <a:lnSpc>
                <a:spcPts val="4500"/>
              </a:lnSpc>
              <a:spcBef>
                <a:spcPct val="0"/>
              </a:spcBef>
              <a:buNone/>
            </a:pPr>
            <a:r>
              <a:rPr lang="zh-CN" altLang="en-US" b="1" dirty="0">
                <a:latin typeface="华文楷体" pitchFamily="2" charset="-122"/>
                <a:ea typeface="华文楷体" pitchFamily="2" charset="-122"/>
              </a:rPr>
              <a:t>政体就是国家政权的构成形式。简单说来，就是国家通过什么样的形式把行使国家权力的人组织起来。前面我们学过的雅典的城邦民主制、罗马贵族共和制、帝制等都属于奴隶社会的国家政体，而我们熟悉的专制主义中央集权制度就属于中国封建社会的国家政体。</a:t>
            </a:r>
            <a:endParaRPr lang="zh-CN" altLang="en-US" b="1" dirty="0">
              <a:latin typeface="华文楷体" pitchFamily="2" charset="-122"/>
              <a:ea typeface="华文楷体" pitchFamily="2" charset="-122"/>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6" name="Rectangle 2"/>
          <p:cNvSpPr>
            <a:spLocks noGrp="1"/>
          </p:cNvSpPr>
          <p:nvPr>
            <p:ph type="title"/>
          </p:nvPr>
        </p:nvSpPr>
        <p:spPr>
          <a:xfrm>
            <a:off x="457200" y="44450"/>
            <a:ext cx="8229600" cy="560388"/>
          </a:xfrm>
          <a:ln/>
        </p:spPr>
        <p:txBody>
          <a:bodyPr vert="horz" wrap="square" lIns="91440" tIns="45720" rIns="91440" bIns="45720" anchor="ctr"/>
          <a:p>
            <a:pPr eaLnBrk="1" hangingPunct="1"/>
            <a:r>
              <a:rPr lang="zh-CN" altLang="en-US" b="1" dirty="0">
                <a:latin typeface="微软雅黑" panose="020B0503020204020204" pitchFamily="34" charset="-122"/>
                <a:ea typeface="微软雅黑" panose="020B0503020204020204" pitchFamily="34" charset="-122"/>
              </a:rPr>
              <a:t>合作探究</a:t>
            </a:r>
            <a:endParaRPr lang="zh-CN" altLang="en-US" b="1" dirty="0">
              <a:latin typeface="微软雅黑" panose="020B0503020204020204" pitchFamily="34" charset="-122"/>
              <a:ea typeface="微软雅黑" panose="020B0503020204020204" pitchFamily="34" charset="-122"/>
            </a:endParaRPr>
          </a:p>
        </p:txBody>
      </p:sp>
      <p:sp>
        <p:nvSpPr>
          <p:cNvPr id="21507" name="Rectangle 3"/>
          <p:cNvSpPr>
            <a:spLocks noGrp="1"/>
          </p:cNvSpPr>
          <p:nvPr>
            <p:ph idx="1"/>
          </p:nvPr>
        </p:nvSpPr>
        <p:spPr>
          <a:xfrm>
            <a:off x="482600" y="1628775"/>
            <a:ext cx="8553450" cy="1646238"/>
          </a:xfrm>
          <a:ln/>
        </p:spPr>
        <p:txBody>
          <a:bodyPr vert="horz" wrap="square" lIns="91440" tIns="45720" rIns="91440" bIns="45720" anchor="t"/>
          <a:p>
            <a:pPr marL="0" indent="0" eaLnBrk="1" hangingPunct="1">
              <a:lnSpc>
                <a:spcPts val="5500"/>
              </a:lnSpc>
              <a:buNone/>
            </a:pPr>
            <a:r>
              <a:rPr lang="zh-CN" altLang="en-US" sz="4000" dirty="0">
                <a:ea typeface="黑体" panose="02010609060101010101" pitchFamily="49" charset="-122"/>
              </a:rPr>
              <a:t>美国、法国、德国建立的政体与英国政体有何异同？</a:t>
            </a:r>
            <a:endParaRPr lang="zh-CN" altLang="en-US" sz="4000" dirty="0">
              <a:ea typeface="黑体" panose="02010609060101010101" pitchFamily="49"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8" name="Rectangle 2"/>
          <p:cNvSpPr>
            <a:spLocks noGrp="1"/>
          </p:cNvSpPr>
          <p:nvPr>
            <p:ph type="title"/>
          </p:nvPr>
        </p:nvSpPr>
        <p:spPr>
          <a:xfrm>
            <a:off x="539750" y="73025"/>
            <a:ext cx="6264275" cy="863600"/>
          </a:xfrm>
          <a:ln/>
        </p:spPr>
        <p:txBody>
          <a:bodyPr vert="horz" wrap="square" lIns="91440" tIns="45720" rIns="91440" bIns="45720" anchor="ctr"/>
          <a:p>
            <a:pPr eaLnBrk="1" hangingPunct="1"/>
            <a:r>
              <a:rPr lang="zh-CN" altLang="en-US" b="1" dirty="0">
                <a:latin typeface="微软雅黑" panose="020B0503020204020204" pitchFamily="34" charset="-122"/>
                <a:ea typeface="微软雅黑" panose="020B0503020204020204" pitchFamily="34" charset="-122"/>
              </a:rPr>
              <a:t>为什么要研究政体</a:t>
            </a:r>
            <a:endParaRPr lang="zh-CN" altLang="en-US" b="1" dirty="0">
              <a:latin typeface="微软雅黑" panose="020B0503020204020204" pitchFamily="34" charset="-122"/>
              <a:ea typeface="微软雅黑" panose="020B0503020204020204" pitchFamily="34" charset="-122"/>
            </a:endParaRPr>
          </a:p>
        </p:txBody>
      </p:sp>
      <p:sp>
        <p:nvSpPr>
          <p:cNvPr id="4099" name="Rectangle 3"/>
          <p:cNvSpPr>
            <a:spLocks noGrp="1"/>
          </p:cNvSpPr>
          <p:nvPr>
            <p:ph idx="1"/>
          </p:nvPr>
        </p:nvSpPr>
        <p:spPr>
          <a:xfrm>
            <a:off x="144463" y="1009650"/>
            <a:ext cx="9036050" cy="4032250"/>
          </a:xfrm>
          <a:ln/>
        </p:spPr>
        <p:txBody>
          <a:bodyPr vert="horz" wrap="square" lIns="91440" tIns="45720" rIns="91440" bIns="45720" anchor="t"/>
          <a:p>
            <a:pPr marL="0" indent="0" eaLnBrk="1" hangingPunct="1">
              <a:lnSpc>
                <a:spcPts val="4500"/>
              </a:lnSpc>
              <a:spcBef>
                <a:spcPct val="0"/>
              </a:spcBef>
              <a:buNone/>
            </a:pPr>
            <a:r>
              <a:rPr lang="zh-CN" altLang="en-US" b="1" dirty="0">
                <a:latin typeface="华文楷体" pitchFamily="2" charset="-122"/>
                <a:ea typeface="华文楷体" pitchFamily="2" charset="-122"/>
              </a:rPr>
              <a:t>政体的本质就是某一阶级采取某种形式来反对敌人并保护自己的政权。近代以来，随着资产阶级力量的发展，资产阶级也面临两个问题，一是推翻封建势力的统治，二是采取某种形式建立起自己的权力机关。而第二点，就是我们所说的政体。在不同的资产阶级国家中，政体有不同的表现形式，但是其本质却是一样的，就是通过议会来行使国家的权力，而议会的代表是通过选举产生的。</a:t>
            </a:r>
            <a:endParaRPr lang="zh-CN" altLang="en-US" b="1" dirty="0">
              <a:latin typeface="华文楷体" pitchFamily="2" charset="-122"/>
              <a:ea typeface="华文楷体" pitchFamily="2"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2" name="Rectangle 2"/>
          <p:cNvSpPr>
            <a:spLocks noGrp="1"/>
          </p:cNvSpPr>
          <p:nvPr>
            <p:ph type="title"/>
          </p:nvPr>
        </p:nvSpPr>
        <p:spPr>
          <a:xfrm>
            <a:off x="0" y="260350"/>
            <a:ext cx="7908925" cy="1081088"/>
          </a:xfrm>
          <a:ln/>
        </p:spPr>
        <p:txBody>
          <a:bodyPr vert="horz" wrap="square" lIns="91440" tIns="45720" rIns="91440" bIns="45720" anchor="ctr"/>
          <a:p>
            <a:pPr eaLnBrk="1" hangingPunct="1"/>
            <a:r>
              <a:rPr lang="en-US" altLang="zh-CN" b="1" dirty="0">
                <a:latin typeface="微软雅黑" panose="020B0503020204020204" pitchFamily="34" charset="-122"/>
                <a:ea typeface="微软雅黑" panose="020B0503020204020204" pitchFamily="34" charset="-122"/>
              </a:rPr>
              <a:t>      </a:t>
            </a:r>
            <a:r>
              <a:rPr lang="zh-CN" altLang="en-US" b="1" dirty="0">
                <a:latin typeface="微软雅黑" panose="020B0503020204020204" pitchFamily="34" charset="-122"/>
                <a:ea typeface="微软雅黑" panose="020B0503020204020204" pitchFamily="34" charset="-122"/>
              </a:rPr>
              <a:t>回忆：历史上所出现过的资产阶级政体</a:t>
            </a:r>
            <a:endParaRPr lang="zh-CN" altLang="en-US" b="1" dirty="0">
              <a:latin typeface="微软雅黑" panose="020B0503020204020204" pitchFamily="34" charset="-122"/>
              <a:ea typeface="微软雅黑" panose="020B0503020204020204" pitchFamily="34" charset="-122"/>
            </a:endParaRPr>
          </a:p>
        </p:txBody>
      </p:sp>
      <p:sp>
        <p:nvSpPr>
          <p:cNvPr id="5123" name="Rectangle 3"/>
          <p:cNvSpPr>
            <a:spLocks noGrp="1"/>
          </p:cNvSpPr>
          <p:nvPr>
            <p:ph idx="1"/>
          </p:nvPr>
        </p:nvSpPr>
        <p:spPr>
          <a:xfrm>
            <a:off x="374650" y="1916113"/>
            <a:ext cx="8734425" cy="3517900"/>
          </a:xfrm>
          <a:ln/>
        </p:spPr>
        <p:txBody>
          <a:bodyPr vert="horz" wrap="square" lIns="91440" tIns="45720" rIns="91440" bIns="45720" anchor="t"/>
          <a:p>
            <a:pPr marL="0" indent="0" eaLnBrk="1" hangingPunct="1">
              <a:spcBef>
                <a:spcPct val="55000"/>
              </a:spcBef>
              <a:buNone/>
            </a:pPr>
            <a:r>
              <a:rPr lang="zh-CN" altLang="en-US" b="1" dirty="0">
                <a:ea typeface="黑体" panose="02010609060101010101" pitchFamily="49" charset="-122"/>
              </a:rPr>
              <a:t>在资产阶级的发展史上，出现过许多的政体形式，而我们学习过的主要有三种：</a:t>
            </a:r>
            <a:endParaRPr lang="zh-CN" altLang="en-US" b="1" dirty="0">
              <a:ea typeface="黑体" panose="02010609060101010101" pitchFamily="49" charset="-122"/>
            </a:endParaRPr>
          </a:p>
          <a:p>
            <a:pPr marL="0" indent="0" eaLnBrk="1" hangingPunct="1">
              <a:spcBef>
                <a:spcPct val="55000"/>
              </a:spcBef>
              <a:buNone/>
            </a:pPr>
            <a:r>
              <a:rPr lang="zh-CN" altLang="en-US" b="1" dirty="0">
                <a:ea typeface="黑体" panose="02010609060101010101" pitchFamily="49" charset="-122"/>
              </a:rPr>
              <a:t>君主立宪制</a:t>
            </a:r>
            <a:r>
              <a:rPr lang="en-US" altLang="zh-CN" b="1" dirty="0">
                <a:ea typeface="黑体" panose="02010609060101010101" pitchFamily="49" charset="-122"/>
              </a:rPr>
              <a:t>——</a:t>
            </a:r>
            <a:r>
              <a:rPr lang="zh-CN" altLang="en-US" b="1" dirty="0">
                <a:ea typeface="黑体" panose="02010609060101010101" pitchFamily="49" charset="-122"/>
              </a:rPr>
              <a:t>英国最为典型</a:t>
            </a:r>
            <a:endParaRPr lang="zh-CN" altLang="en-US" b="1" dirty="0">
              <a:ea typeface="黑体" panose="02010609060101010101" pitchFamily="49" charset="-122"/>
            </a:endParaRPr>
          </a:p>
          <a:p>
            <a:pPr marL="0" indent="0" eaLnBrk="1" hangingPunct="1">
              <a:spcBef>
                <a:spcPct val="55000"/>
              </a:spcBef>
              <a:buNone/>
            </a:pPr>
            <a:r>
              <a:rPr lang="zh-CN" altLang="en-US" b="1" dirty="0">
                <a:ea typeface="黑体" panose="02010609060101010101" pitchFamily="49" charset="-122"/>
              </a:rPr>
              <a:t>民主共和制</a:t>
            </a:r>
            <a:r>
              <a:rPr lang="en-US" altLang="zh-CN" b="1" dirty="0">
                <a:ea typeface="黑体" panose="02010609060101010101" pitchFamily="49" charset="-122"/>
              </a:rPr>
              <a:t>——</a:t>
            </a:r>
            <a:r>
              <a:rPr lang="zh-CN" altLang="en-US" b="1" dirty="0">
                <a:ea typeface="黑体" panose="02010609060101010101" pitchFamily="49" charset="-122"/>
              </a:rPr>
              <a:t>法国最为典型</a:t>
            </a:r>
            <a:endParaRPr lang="zh-CN" altLang="en-US" b="1" dirty="0">
              <a:ea typeface="黑体" panose="02010609060101010101" pitchFamily="49" charset="-122"/>
            </a:endParaRPr>
          </a:p>
          <a:p>
            <a:pPr marL="0" indent="0" eaLnBrk="1" hangingPunct="1">
              <a:spcBef>
                <a:spcPct val="55000"/>
              </a:spcBef>
              <a:buNone/>
            </a:pPr>
            <a:r>
              <a:rPr lang="zh-CN" altLang="en-US" b="1" dirty="0">
                <a:ea typeface="黑体" panose="02010609060101010101" pitchFamily="49" charset="-122"/>
              </a:rPr>
              <a:t>法西斯国家的独裁政体</a:t>
            </a:r>
            <a:r>
              <a:rPr lang="en-US" altLang="zh-CN" b="1" dirty="0">
                <a:ea typeface="黑体" panose="02010609060101010101" pitchFamily="49" charset="-122"/>
              </a:rPr>
              <a:t>——</a:t>
            </a:r>
            <a:r>
              <a:rPr lang="zh-CN" altLang="en-US" b="1" dirty="0">
                <a:ea typeface="黑体" panose="02010609060101010101" pitchFamily="49" charset="-122"/>
              </a:rPr>
              <a:t>德国最为典型</a:t>
            </a:r>
            <a:endParaRPr lang="zh-CN" altLang="en-US" b="1" dirty="0">
              <a:ea typeface="黑体" panose="02010609060101010101" pitchFamily="49"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5125" name="Picture 5" descr="70667"/>
          <p:cNvPicPr>
            <a:picLocks noChangeAspect="1" noChangeArrowheads="1"/>
          </p:cNvPicPr>
          <p:nvPr/>
        </p:nvPicPr>
        <p:blipFill>
          <a:blip r:embed="rId1"/>
          <a:srcRect/>
          <a:stretch>
            <a:fillRect/>
          </a:stretch>
        </p:blipFill>
        <p:spPr bwMode="auto">
          <a:xfrm>
            <a:off x="1763713" y="115888"/>
            <a:ext cx="2286000" cy="2994025"/>
          </a:xfrm>
          <a:prstGeom prst="ellipse">
            <a:avLst/>
          </a:prstGeom>
          <a:ln>
            <a:noFill/>
          </a:ln>
          <a:effectLst>
            <a:softEdge rad="112500"/>
          </a:effectLst>
        </p:spPr>
      </p:pic>
      <p:sp>
        <p:nvSpPr>
          <p:cNvPr id="6147" name="Text Box 8"/>
          <p:cNvSpPr txBox="1"/>
          <p:nvPr/>
        </p:nvSpPr>
        <p:spPr>
          <a:xfrm>
            <a:off x="2268538" y="3062288"/>
            <a:ext cx="1112837" cy="461962"/>
          </a:xfrm>
          <a:prstGeom prst="rect">
            <a:avLst/>
          </a:prstGeom>
          <a:noFill/>
          <a:ln w="9525">
            <a:noFill/>
          </a:ln>
        </p:spPr>
        <p:txBody>
          <a:bodyPr wrap="none">
            <a:spAutoFit/>
          </a:bodyPr>
          <a:p>
            <a:r>
              <a:rPr lang="zh-CN" altLang="en-US" sz="2400" b="1" dirty="0">
                <a:latin typeface="宋体" panose="02010600030101010101" pitchFamily="2" charset="-122"/>
              </a:rPr>
              <a:t>伏尔泰</a:t>
            </a:r>
            <a:endParaRPr lang="zh-CN" altLang="en-US" sz="2400" b="1" dirty="0">
              <a:latin typeface="宋体" panose="02010600030101010101" pitchFamily="2" charset="-122"/>
            </a:endParaRPr>
          </a:p>
        </p:txBody>
      </p:sp>
      <p:sp>
        <p:nvSpPr>
          <p:cNvPr id="6148" name="Text Box 10"/>
          <p:cNvSpPr txBox="1"/>
          <p:nvPr/>
        </p:nvSpPr>
        <p:spPr>
          <a:xfrm>
            <a:off x="-14287" y="3571875"/>
            <a:ext cx="9144000" cy="3140075"/>
          </a:xfrm>
          <a:prstGeom prst="rect">
            <a:avLst/>
          </a:prstGeom>
          <a:noFill/>
          <a:ln w="9525">
            <a:noFill/>
          </a:ln>
        </p:spPr>
        <p:txBody>
          <a:bodyPr>
            <a:spAutoFit/>
          </a:bodyPr>
          <a:p>
            <a:pPr algn="ctr"/>
            <a:r>
              <a:rPr lang="zh-CN" altLang="en-US" sz="2000" b="1" dirty="0">
                <a:latin typeface="宋体" panose="02010600030101010101" pitchFamily="2" charset="-122"/>
              </a:rPr>
              <a:t>历史上最有影响的</a:t>
            </a:r>
            <a:r>
              <a:rPr lang="en-US" altLang="zh-CN" sz="2000" b="1" dirty="0">
                <a:latin typeface="宋体" panose="02010600030101010101" pitchFamily="2" charset="-122"/>
              </a:rPr>
              <a:t>100</a:t>
            </a:r>
            <a:r>
              <a:rPr lang="zh-CN" altLang="en-US" sz="2000" b="1" dirty="0">
                <a:latin typeface="宋体" panose="02010600030101010101" pitchFamily="2" charset="-122"/>
              </a:rPr>
              <a:t>人</a:t>
            </a:r>
            <a:r>
              <a:rPr lang="en-US" altLang="zh-CN" sz="2000" b="1" dirty="0">
                <a:latin typeface="宋体" panose="02010600030101010101" pitchFamily="2" charset="-122"/>
              </a:rPr>
              <a:t>——</a:t>
            </a:r>
            <a:r>
              <a:rPr lang="zh-CN" altLang="en-US" sz="2000" b="1" dirty="0">
                <a:latin typeface="宋体" panose="02010600030101010101" pitchFamily="2" charset="-122"/>
              </a:rPr>
              <a:t>伏尔泰（</a:t>
            </a:r>
            <a:r>
              <a:rPr lang="en-US" altLang="zh-CN" sz="2000" b="1" dirty="0">
                <a:latin typeface="宋体" panose="02010600030101010101" pitchFamily="2" charset="-122"/>
              </a:rPr>
              <a:t>1694—1778 </a:t>
            </a:r>
            <a:r>
              <a:rPr lang="zh-CN" altLang="en-US" sz="2000" b="1" dirty="0">
                <a:latin typeface="宋体" panose="02010600030101010101" pitchFamily="2" charset="-122"/>
              </a:rPr>
              <a:t>）</a:t>
            </a:r>
            <a:endParaRPr lang="zh-CN" altLang="en-US" sz="2000" b="1" dirty="0">
              <a:latin typeface="宋体" panose="02010600030101010101" pitchFamily="2" charset="-122"/>
            </a:endParaRPr>
          </a:p>
          <a:p>
            <a:r>
              <a:rPr lang="zh-CN" altLang="en-US" sz="2000" b="1" dirty="0">
                <a:latin typeface="宋体" panose="02010600030101010101" pitchFamily="2" charset="-122"/>
              </a:rPr>
              <a:t>    费朗索瓦兹</a:t>
            </a:r>
            <a:r>
              <a:rPr lang="en-US" altLang="zh-CN" sz="2000" b="1" dirty="0">
                <a:latin typeface="宋体" panose="02010600030101010101" pitchFamily="2" charset="-122"/>
              </a:rPr>
              <a:t>·</a:t>
            </a:r>
            <a:r>
              <a:rPr lang="zh-CN" altLang="en-US" sz="2000" b="1" dirty="0">
                <a:latin typeface="宋体" panose="02010600030101010101" pitchFamily="2" charset="-122"/>
              </a:rPr>
              <a:t>玛丽</a:t>
            </a:r>
            <a:r>
              <a:rPr lang="en-US" altLang="zh-CN" sz="2000" b="1" dirty="0">
                <a:latin typeface="宋体" panose="02010600030101010101" pitchFamily="2" charset="-122"/>
              </a:rPr>
              <a:t>·</a:t>
            </a:r>
            <a:r>
              <a:rPr lang="zh-CN" altLang="en-US" sz="2000" b="1" dirty="0">
                <a:latin typeface="宋体" panose="02010600030101010101" pitchFamily="2" charset="-122"/>
              </a:rPr>
              <a:t>阿鲁埃</a:t>
            </a:r>
            <a:r>
              <a:rPr lang="en-US" altLang="zh-CN" sz="2000" b="1" dirty="0">
                <a:latin typeface="宋体" panose="02010600030101010101" pitchFamily="2" charset="-122"/>
              </a:rPr>
              <a:t>——</a:t>
            </a:r>
            <a:r>
              <a:rPr lang="zh-CN" altLang="en-US" sz="2000" b="1" dirty="0">
                <a:latin typeface="宋体" panose="02010600030101010101" pitchFamily="2" charset="-122"/>
              </a:rPr>
              <a:t>以其笔名伏尔泰更为世人所熟知</a:t>
            </a:r>
            <a:r>
              <a:rPr lang="en-US" altLang="zh-CN" sz="2000" b="1" dirty="0">
                <a:latin typeface="宋体" panose="02010600030101010101" pitchFamily="2" charset="-122"/>
              </a:rPr>
              <a:t>——</a:t>
            </a:r>
            <a:r>
              <a:rPr lang="zh-CN" altLang="en-US" sz="2000" b="1" dirty="0">
                <a:latin typeface="宋体" panose="02010600030101010101" pitchFamily="2" charset="-122"/>
              </a:rPr>
              <a:t>是法国启蒙运动的主要人物。他学识渊博，身兼百家：诗人、剧作家、散文家、小说家、历史学家和哲学家。他是自由思想和自由主义的倡导者。伏尔泰属于恩格斯说的那种为革命“启发过人们头脑的那些伟大人物”之一。伏尔泰曾经流亡英国，后来，他写下不少文章，批判法国的旧制度，推崇英国的政治制度。他对英国政治制度的描述通俗生动，当然其中也有渲染夸大之处，这与他在其中寄托了自己的理想有关。这位启蒙思想家建立在切身考察和体验基础上的描述与评论，为我们了解</a:t>
            </a:r>
            <a:r>
              <a:rPr lang="en-US" altLang="zh-CN" sz="2000" b="1" dirty="0">
                <a:latin typeface="宋体" panose="02010600030101010101" pitchFamily="2" charset="-122"/>
              </a:rPr>
              <a:t>18</a:t>
            </a:r>
            <a:r>
              <a:rPr lang="zh-CN" altLang="en-US" sz="2000" b="1" dirty="0">
                <a:latin typeface="宋体" panose="02010600030101010101" pitchFamily="2" charset="-122"/>
              </a:rPr>
              <a:t>世纪的英国政治制度提供了一个独特的视角。探究伏尔泰对英国政体的评论，有助于我们加深对近代西方政治文明的认识。  </a:t>
            </a:r>
            <a:endParaRPr lang="zh-CN" altLang="en-US" sz="2000" b="1" dirty="0">
              <a:latin typeface="宋体" panose="02010600030101010101" pitchFamily="2" charset="-122"/>
            </a:endParaRPr>
          </a:p>
        </p:txBody>
      </p:sp>
      <p:pic>
        <p:nvPicPr>
          <p:cNvPr id="5131" name="Picture 11" descr="伏尔泰政治著作选"/>
          <p:cNvPicPr>
            <a:picLocks noChangeAspect="1" noChangeArrowheads="1"/>
          </p:cNvPicPr>
          <p:nvPr/>
        </p:nvPicPr>
        <p:blipFill>
          <a:blip r:embed="rId2"/>
          <a:srcRect/>
          <a:stretch>
            <a:fillRect/>
          </a:stretch>
        </p:blipFill>
        <p:spPr bwMode="auto">
          <a:xfrm>
            <a:off x="5259388" y="115888"/>
            <a:ext cx="2192337" cy="2997200"/>
          </a:xfrm>
          <a:prstGeom prst="ellipse">
            <a:avLst/>
          </a:prstGeom>
          <a:ln>
            <a:noFill/>
          </a:ln>
          <a:effectLst>
            <a:softEdge rad="112500"/>
          </a:effectLst>
        </p:spPr>
      </p:pic>
      <p:sp>
        <p:nvSpPr>
          <p:cNvPr id="6150" name="Rectangle 12"/>
          <p:cNvSpPr/>
          <p:nvPr/>
        </p:nvSpPr>
        <p:spPr>
          <a:xfrm>
            <a:off x="4859338" y="2997200"/>
            <a:ext cx="3278187" cy="461963"/>
          </a:xfrm>
          <a:prstGeom prst="rect">
            <a:avLst/>
          </a:prstGeom>
          <a:noFill/>
          <a:ln w="9525">
            <a:noFill/>
          </a:ln>
        </p:spPr>
        <p:txBody>
          <a:bodyPr wrap="none">
            <a:spAutoFit/>
          </a:bodyPr>
          <a:p>
            <a:r>
              <a:rPr lang="en-US" altLang="zh-CN" sz="2400" b="1" dirty="0">
                <a:latin typeface="Times New Roman" panose="02020603050405020304" pitchFamily="18" charset="0"/>
              </a:rPr>
              <a:t>《</a:t>
            </a:r>
            <a:r>
              <a:rPr lang="zh-CN" altLang="en-US" sz="2400" b="1" dirty="0">
                <a:latin typeface="Times New Roman" panose="02020603050405020304" pitchFamily="18" charset="0"/>
              </a:rPr>
              <a:t>伏尔泰政治著作选</a:t>
            </a:r>
            <a:r>
              <a:rPr lang="en-US" altLang="zh-CN" sz="2400" b="1" dirty="0">
                <a:latin typeface="Times New Roman" panose="02020603050405020304" pitchFamily="18" charset="0"/>
              </a:rPr>
              <a:t>》</a:t>
            </a:r>
            <a:endParaRPr lang="en-US" altLang="zh-CN" sz="2400" b="1" dirty="0">
              <a:latin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70" name="Rectangle 3"/>
          <p:cNvSpPr>
            <a:spLocks noGrp="1"/>
          </p:cNvSpPr>
          <p:nvPr>
            <p:ph idx="1"/>
          </p:nvPr>
        </p:nvSpPr>
        <p:spPr>
          <a:xfrm>
            <a:off x="250825" y="714375"/>
            <a:ext cx="8893175" cy="4824413"/>
          </a:xfrm>
          <a:ln/>
        </p:spPr>
        <p:txBody>
          <a:bodyPr vert="horz" wrap="square" lIns="91440" tIns="45720" rIns="91440" bIns="45720" anchor="t"/>
          <a:p>
            <a:pPr marL="0" indent="0" eaLnBrk="1" hangingPunct="1">
              <a:lnSpc>
                <a:spcPts val="4500"/>
              </a:lnSpc>
              <a:spcBef>
                <a:spcPct val="0"/>
              </a:spcBef>
              <a:buNone/>
            </a:pPr>
            <a:r>
              <a:rPr lang="zh-CN" altLang="en-US" sz="2400" b="1" dirty="0">
                <a:latin typeface="宋体" panose="02010600030101010101" pitchFamily="2" charset="-122"/>
              </a:rPr>
              <a:t>伏尔泰于</a:t>
            </a:r>
            <a:r>
              <a:rPr lang="en-US" altLang="zh-CN" sz="2400" b="1" dirty="0">
                <a:latin typeface="宋体" panose="02010600030101010101" pitchFamily="2" charset="-122"/>
              </a:rPr>
              <a:t>1694</a:t>
            </a:r>
            <a:r>
              <a:rPr lang="zh-CN" altLang="en-US" sz="2400" b="1" dirty="0">
                <a:latin typeface="宋体" panose="02010600030101010101" pitchFamily="2" charset="-122"/>
              </a:rPr>
              <a:t>年出生在巴黎的一个中产阶级家庭，父亲是律师。伏尔泰少年时期就读于耶稣会创办的大路易学院，以后一段时期攻读法律，但不久就放弃了。作为一个巴黎年轻人，他很快便闻名遐迩：他才思敏捷、妙趣横生，嘻笑怒骂，皆成诗文。但是在法国旧制度下，有这样的才华会遭灾致险。伏尔泰由于写了一些政治诗文，被投入巴士底监狱。他度过了将近一年的铁窗生活。在此期间，他挥笔疾书，写成一首史诗</a:t>
            </a:r>
            <a:r>
              <a:rPr lang="en-US" altLang="zh-CN" sz="2400" b="1" dirty="0">
                <a:latin typeface="宋体" panose="02010600030101010101" pitchFamily="2" charset="-122"/>
              </a:rPr>
              <a:t>《</a:t>
            </a:r>
            <a:r>
              <a:rPr lang="zh-CN" altLang="en-US" sz="2400" b="1" dirty="0">
                <a:latin typeface="宋体" panose="02010600030101010101" pitchFamily="2" charset="-122"/>
              </a:rPr>
              <a:t>昂里埃特</a:t>
            </a:r>
            <a:r>
              <a:rPr lang="en-US" altLang="zh-CN" sz="2400" b="1" dirty="0">
                <a:latin typeface="宋体" panose="02010600030101010101" pitchFamily="2" charset="-122"/>
              </a:rPr>
              <a:t>》</a:t>
            </a:r>
            <a:r>
              <a:rPr lang="zh-CN" altLang="en-US" sz="2400" b="1" dirty="0">
                <a:latin typeface="宋体" panose="02010600030101010101" pitchFamily="2" charset="-122"/>
              </a:rPr>
              <a:t>，该诗后来得到了普遍的称赞。</a:t>
            </a:r>
            <a:r>
              <a:rPr lang="en-US" altLang="zh-CN" sz="2400" b="1" dirty="0">
                <a:latin typeface="宋体" panose="02010600030101010101" pitchFamily="2" charset="-122"/>
              </a:rPr>
              <a:t>1718</a:t>
            </a:r>
            <a:r>
              <a:rPr lang="zh-CN" altLang="en-US" sz="2400" b="1" dirty="0">
                <a:latin typeface="宋体" panose="02010600030101010101" pitchFamily="2" charset="-122"/>
              </a:rPr>
              <a:t>年，伏尔泰被释放后不久，他的戏剧</a:t>
            </a:r>
            <a:r>
              <a:rPr lang="en-US" altLang="zh-CN" sz="2400" b="1" dirty="0">
                <a:latin typeface="宋体" panose="02010600030101010101" pitchFamily="2" charset="-122"/>
              </a:rPr>
              <a:t>《</a:t>
            </a:r>
            <a:r>
              <a:rPr lang="zh-CN" altLang="en-US" sz="2400" b="1" dirty="0">
                <a:latin typeface="宋体" panose="02010600030101010101" pitchFamily="2" charset="-122"/>
              </a:rPr>
              <a:t>俄狄浦斯</a:t>
            </a:r>
            <a:r>
              <a:rPr lang="en-US" altLang="zh-CN" sz="2400" b="1" dirty="0">
                <a:latin typeface="宋体" panose="02010600030101010101" pitchFamily="2" charset="-122"/>
              </a:rPr>
              <a:t>》</a:t>
            </a:r>
            <a:r>
              <a:rPr lang="zh-CN" altLang="en-US" sz="2400" b="1" dirty="0">
                <a:latin typeface="宋体" panose="02010600030101010101" pitchFamily="2" charset="-122"/>
              </a:rPr>
              <a:t>在巴黎上演，获得巨大成功。伏尔泰</a:t>
            </a:r>
            <a:r>
              <a:rPr lang="en-US" altLang="zh-CN" sz="2400" b="1" dirty="0">
                <a:latin typeface="宋体" panose="02010600030101010101" pitchFamily="2" charset="-122"/>
              </a:rPr>
              <a:t>24</a:t>
            </a:r>
            <a:r>
              <a:rPr lang="zh-CN" altLang="en-US" sz="2400" b="1" dirty="0">
                <a:latin typeface="宋体" panose="02010600030101010101" pitchFamily="2" charset="-122"/>
              </a:rPr>
              <a:t>岁就已闻名于世，在余生的</a:t>
            </a:r>
            <a:r>
              <a:rPr lang="en-US" altLang="zh-CN" sz="2400" b="1" dirty="0">
                <a:latin typeface="宋体" panose="02010600030101010101" pitchFamily="2" charset="-122"/>
              </a:rPr>
              <a:t>60</a:t>
            </a:r>
            <a:r>
              <a:rPr lang="zh-CN" altLang="en-US" sz="2400" b="1" dirty="0">
                <a:latin typeface="宋体" panose="02010600030101010101" pitchFamily="2" charset="-122"/>
              </a:rPr>
              <a:t>年里，他是法国文学界的主要人物。 </a:t>
            </a:r>
            <a:endParaRPr lang="zh-CN" altLang="en-US" sz="2400" b="1" dirty="0">
              <a:latin typeface="宋体" panose="02010600030101010101" pitchFamily="2"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4819" name="Rectangle 3"/>
          <p:cNvSpPr>
            <a:spLocks noGrp="1" noChangeArrowheads="1"/>
          </p:cNvSpPr>
          <p:nvPr>
            <p:ph idx="1"/>
          </p:nvPr>
        </p:nvSpPr>
        <p:spPr>
          <a:xfrm>
            <a:off x="0" y="908050"/>
            <a:ext cx="9144000" cy="5949950"/>
          </a:xfrm>
        </p:spPr>
        <p:txBody>
          <a:bodyPr vert="horz" wrap="square" lIns="91440" tIns="45720" rIns="91440" bIns="45720" numCol="1" rtlCol="0" anchor="t" anchorCtr="0" compatLnSpc="1">
            <a:normAutofit/>
          </a:bodyPr>
          <a:lstStyle/>
          <a:p>
            <a:pPr marL="0" marR="0" lvl="0" indent="0" algn="l" defTabSz="914400" rtl="0" eaLnBrk="1" fontAlgn="auto" latinLnBrk="0" hangingPunct="1">
              <a:lnSpc>
                <a:spcPct val="80000"/>
              </a:lnSpc>
              <a:spcBef>
                <a:spcPct val="20000"/>
              </a:spcBef>
              <a:spcAft>
                <a:spcPts val="0"/>
              </a:spcAft>
              <a:buClrTx/>
              <a:buSzTx/>
              <a:buFontTx/>
              <a:buNone/>
              <a:defRPr/>
            </a:pPr>
            <a:r>
              <a:rPr kumimoji="0" lang="zh-CN" altLang="en-US" sz="2600" b="1" i="0" u="none" strike="noStrike" kern="1200" cap="none" spc="0" normalizeH="0" baseline="0" noProof="0" dirty="0">
                <a:ln>
                  <a:noFill/>
                </a:ln>
                <a:solidFill>
                  <a:schemeClr val="tx1"/>
                </a:solidFill>
                <a:effectLst/>
                <a:uLnTx/>
                <a:uFillTx/>
                <a:latin typeface="隶书" pitchFamily="49" charset="-122"/>
                <a:ea typeface="隶书" pitchFamily="49" charset="-122"/>
                <a:cs typeface="+mn-cs"/>
              </a:rPr>
              <a:t>伏尔泰不仅是语言大师，而且深懂生财之道，他逐渐成为一个富翁。但是在</a:t>
            </a:r>
            <a:r>
              <a:rPr kumimoji="0" lang="en-US" altLang="zh-CN" sz="2600" b="1" i="0" u="none" strike="noStrike" kern="1200" cap="none" spc="0" normalizeH="0" baseline="0" noProof="0" dirty="0">
                <a:ln>
                  <a:noFill/>
                </a:ln>
                <a:solidFill>
                  <a:schemeClr val="tx1"/>
                </a:solidFill>
                <a:effectLst/>
                <a:uLnTx/>
                <a:uFillTx/>
                <a:latin typeface="隶书" pitchFamily="49" charset="-122"/>
                <a:ea typeface="隶书" pitchFamily="49" charset="-122"/>
                <a:cs typeface="+mn-cs"/>
              </a:rPr>
              <a:t>1762</a:t>
            </a:r>
            <a:r>
              <a:rPr kumimoji="0" lang="zh-CN" altLang="en-US" sz="2600" b="1" i="0" u="none" strike="noStrike" kern="1200" cap="none" spc="0" normalizeH="0" baseline="0" noProof="0" dirty="0">
                <a:ln>
                  <a:noFill/>
                </a:ln>
                <a:solidFill>
                  <a:schemeClr val="tx1"/>
                </a:solidFill>
                <a:effectLst/>
                <a:uLnTx/>
                <a:uFillTx/>
                <a:latin typeface="隶书" pitchFamily="49" charset="-122"/>
                <a:ea typeface="隶书" pitchFamily="49" charset="-122"/>
                <a:cs typeface="+mn-cs"/>
              </a:rPr>
              <a:t>年，他遇到一些麻烦。伏尔泰已成为自己所在时代的最机敏、最著名的演说家（也许是超越时空的），但是一些法国贵族人士认为他缺少一个平民所应具有的谦逊。这导致了伏尔泰和这样的一个贵族罗昂骑士之间发生了一场公开的论战，伏尔泰在舌辩中以智取胜，使对方瞠目结舌，无地自容。可是不久以后，这个骑士就唆使一帮恶棍突然殴打了伏尔泰，后来又把他投入巴士底监狱。伏尔泰答应了离开法国的条件，不久被释放出狱。因此他前往英国，大约住了两年半。 </a:t>
            </a:r>
            <a:endParaRPr kumimoji="0" lang="zh-CN" altLang="en-US" sz="2600" b="1" i="0" u="none" strike="noStrike" kern="1200" cap="none" spc="0" normalizeH="0" baseline="0" noProof="0" dirty="0">
              <a:ln>
                <a:noFill/>
              </a:ln>
              <a:solidFill>
                <a:schemeClr val="tx1"/>
              </a:solidFill>
              <a:effectLst/>
              <a:uLnTx/>
              <a:uFillTx/>
              <a:latin typeface="隶书" pitchFamily="49" charset="-122"/>
              <a:ea typeface="隶书" pitchFamily="49" charset="-122"/>
              <a:cs typeface="+mn-cs"/>
            </a:endParaRPr>
          </a:p>
          <a:p>
            <a:pPr marL="0" marR="0" lvl="0" indent="0" algn="l" defTabSz="914400" rtl="0" eaLnBrk="1" fontAlgn="auto" latinLnBrk="0" hangingPunct="1">
              <a:lnSpc>
                <a:spcPct val="80000"/>
              </a:lnSpc>
              <a:spcBef>
                <a:spcPct val="20000"/>
              </a:spcBef>
              <a:spcAft>
                <a:spcPts val="0"/>
              </a:spcAft>
              <a:buClrTx/>
              <a:buSzTx/>
              <a:buFontTx/>
              <a:buNone/>
              <a:defRPr/>
            </a:pPr>
            <a:r>
              <a:rPr kumimoji="0" lang="zh-CN" altLang="en-US" sz="2600" b="1" i="0" u="none" strike="noStrike" kern="1200" cap="none" spc="0" normalizeH="0" baseline="0" noProof="0" dirty="0">
                <a:ln>
                  <a:noFill/>
                </a:ln>
                <a:solidFill>
                  <a:schemeClr val="tx1"/>
                </a:solidFill>
                <a:effectLst/>
                <a:uLnTx/>
                <a:uFillTx/>
                <a:latin typeface="隶书" pitchFamily="49" charset="-122"/>
                <a:ea typeface="隶书" pitchFamily="49" charset="-122"/>
                <a:cs typeface="+mn-cs"/>
              </a:rPr>
              <a:t>伏尔泰在英国的生活是他一生中的一个主要转折点。他学会了英文，通读了约翰</a:t>
            </a:r>
            <a:r>
              <a:rPr kumimoji="0" lang="en-US" altLang="zh-CN" sz="2600" b="1" i="0" u="none" strike="noStrike" kern="1200" cap="none" spc="0" normalizeH="0" baseline="0" noProof="0" dirty="0">
                <a:ln>
                  <a:noFill/>
                </a:ln>
                <a:solidFill>
                  <a:schemeClr val="tx1"/>
                </a:solidFill>
                <a:effectLst/>
                <a:uLnTx/>
                <a:uFillTx/>
                <a:latin typeface="宋体" panose="02010600030101010101" pitchFamily="2" charset="-122"/>
                <a:ea typeface="隶书" pitchFamily="49" charset="-122"/>
                <a:cs typeface="+mn-cs"/>
              </a:rPr>
              <a:t>·</a:t>
            </a:r>
            <a:r>
              <a:rPr kumimoji="0" lang="zh-CN" altLang="en-US" sz="2600" b="1" i="0" u="none" strike="noStrike" kern="1200" cap="none" spc="0" normalizeH="0" baseline="0" noProof="0" dirty="0">
                <a:ln>
                  <a:noFill/>
                </a:ln>
                <a:solidFill>
                  <a:schemeClr val="tx1"/>
                </a:solidFill>
                <a:effectLst/>
                <a:uLnTx/>
                <a:uFillTx/>
                <a:latin typeface="隶书" pitchFamily="49" charset="-122"/>
                <a:ea typeface="隶书" pitchFamily="49" charset="-122"/>
                <a:cs typeface="+mn-cs"/>
              </a:rPr>
              <a:t>洛克、弗朗西斯</a:t>
            </a:r>
            <a:r>
              <a:rPr kumimoji="0" lang="en-US" altLang="zh-CN" sz="2600" b="1" i="0" u="none" strike="noStrike" kern="1200" cap="none" spc="0" normalizeH="0" baseline="0" noProof="0" dirty="0">
                <a:ln>
                  <a:noFill/>
                </a:ln>
                <a:solidFill>
                  <a:schemeClr val="tx1"/>
                </a:solidFill>
                <a:effectLst/>
                <a:uLnTx/>
                <a:uFillTx/>
                <a:latin typeface="宋体" panose="02010600030101010101" pitchFamily="2" charset="-122"/>
                <a:ea typeface="隶书" pitchFamily="49" charset="-122"/>
                <a:cs typeface="+mn-cs"/>
              </a:rPr>
              <a:t>·</a:t>
            </a:r>
            <a:r>
              <a:rPr kumimoji="0" lang="zh-CN" altLang="en-US" sz="2600" b="1" i="0" u="none" strike="noStrike" kern="1200" cap="none" spc="0" normalizeH="0" baseline="0" noProof="0" dirty="0">
                <a:ln>
                  <a:noFill/>
                </a:ln>
                <a:solidFill>
                  <a:schemeClr val="tx1"/>
                </a:solidFill>
                <a:effectLst/>
                <a:uLnTx/>
                <a:uFillTx/>
                <a:latin typeface="隶书" pitchFamily="49" charset="-122"/>
                <a:ea typeface="隶书" pitchFamily="49" charset="-122"/>
                <a:cs typeface="+mn-cs"/>
              </a:rPr>
              <a:t>培根、艾萨克</a:t>
            </a:r>
            <a:r>
              <a:rPr kumimoji="0" lang="en-US" altLang="zh-CN" sz="2600" b="1" i="0" u="none" strike="noStrike" kern="1200" cap="none" spc="0" normalizeH="0" baseline="0" noProof="0" dirty="0">
                <a:ln>
                  <a:noFill/>
                </a:ln>
                <a:solidFill>
                  <a:schemeClr val="tx1"/>
                </a:solidFill>
                <a:effectLst/>
                <a:uLnTx/>
                <a:uFillTx/>
                <a:latin typeface="宋体" panose="02010600030101010101" pitchFamily="2" charset="-122"/>
                <a:ea typeface="隶书" pitchFamily="49" charset="-122"/>
                <a:cs typeface="+mn-cs"/>
              </a:rPr>
              <a:t>·</a:t>
            </a:r>
            <a:r>
              <a:rPr kumimoji="0" lang="zh-CN" altLang="en-US" sz="2600" b="1" i="0" u="none" strike="noStrike" kern="1200" cap="none" spc="0" normalizeH="0" baseline="0" noProof="0" dirty="0">
                <a:ln>
                  <a:noFill/>
                </a:ln>
                <a:solidFill>
                  <a:schemeClr val="tx1"/>
                </a:solidFill>
                <a:effectLst/>
                <a:uLnTx/>
                <a:uFillTx/>
                <a:latin typeface="隶书" pitchFamily="49" charset="-122"/>
                <a:ea typeface="隶书" pitchFamily="49" charset="-122"/>
                <a:cs typeface="+mn-cs"/>
              </a:rPr>
              <a:t>牛顿和威廉</a:t>
            </a:r>
            <a:r>
              <a:rPr kumimoji="0" lang="en-US" altLang="zh-CN" sz="2600" b="1" i="0" u="none" strike="noStrike" kern="1200" cap="none" spc="0" normalizeH="0" baseline="0" noProof="0" dirty="0">
                <a:ln>
                  <a:noFill/>
                </a:ln>
                <a:solidFill>
                  <a:schemeClr val="tx1"/>
                </a:solidFill>
                <a:effectLst/>
                <a:uLnTx/>
                <a:uFillTx/>
                <a:latin typeface="宋体" panose="02010600030101010101" pitchFamily="2" charset="-122"/>
                <a:ea typeface="隶书" pitchFamily="49" charset="-122"/>
                <a:cs typeface="+mn-cs"/>
              </a:rPr>
              <a:t>·</a:t>
            </a:r>
            <a:r>
              <a:rPr kumimoji="0" lang="zh-CN" altLang="en-US" sz="2600" b="1" i="0" u="none" strike="noStrike" kern="1200" cap="none" spc="0" normalizeH="0" baseline="0" noProof="0" dirty="0">
                <a:ln>
                  <a:noFill/>
                </a:ln>
                <a:solidFill>
                  <a:schemeClr val="tx1"/>
                </a:solidFill>
                <a:effectLst/>
                <a:uLnTx/>
                <a:uFillTx/>
                <a:latin typeface="隶书" pitchFamily="49" charset="-122"/>
                <a:ea typeface="隶书" pitchFamily="49" charset="-122"/>
                <a:cs typeface="+mn-cs"/>
              </a:rPr>
              <a:t>莎士比亚等一些著名英国人的著作。他还结识了当时大多数主要英国思想家。莎士比亚以及英国科学和经验论都给伏尔泰留下了深刻的印象，</a:t>
            </a:r>
            <a:r>
              <a:rPr kumimoji="0" lang="zh-CN" altLang="en-US" sz="2600" b="1" i="0" u="sng" strike="noStrike" kern="1200" cap="none" spc="0" normalizeH="0" baseline="0" noProof="0" dirty="0">
                <a:ln>
                  <a:noFill/>
                </a:ln>
                <a:solidFill>
                  <a:srgbClr val="FF0000"/>
                </a:solidFill>
                <a:effectLst>
                  <a:outerShdw blurRad="38100" dist="38100" dir="2700000" algn="tl">
                    <a:srgbClr val="C0C0C0"/>
                  </a:outerShdw>
                </a:effectLst>
                <a:uLnTx/>
                <a:uFillTx/>
                <a:latin typeface="隶书" pitchFamily="49" charset="-122"/>
                <a:ea typeface="隶书" pitchFamily="49" charset="-122"/>
                <a:cs typeface="+mn-cs"/>
              </a:rPr>
              <a:t>他印象最深的是英国的政治制度。英国的民主和个人的自由与伏尔泰在法国所知的政治状况形成了鲜明的对照。</a:t>
            </a:r>
            <a:r>
              <a:rPr kumimoji="0" lang="zh-CN" altLang="en-US" sz="2600" b="1" i="0" u="none" strike="noStrike" kern="1200" cap="none" spc="0" normalizeH="0" baseline="0" noProof="0" dirty="0">
                <a:ln>
                  <a:noFill/>
                </a:ln>
                <a:solidFill>
                  <a:schemeClr val="tx1"/>
                </a:solidFill>
                <a:effectLst/>
                <a:uLnTx/>
                <a:uFillTx/>
                <a:latin typeface="隶书" pitchFamily="49" charset="-122"/>
                <a:ea typeface="隶书" pitchFamily="49" charset="-122"/>
                <a:cs typeface="+mn-cs"/>
              </a:rPr>
              <a:t>没有哪一个英国贵族能发布一项密令来匆匆把伏尔泰投入狱中。如果以某种非正当理由而把伏尔泰拘留，那么一份人身保护令就可以使他立即获释。 </a:t>
            </a:r>
            <a:endParaRPr kumimoji="0" lang="zh-CN" altLang="en-US" sz="2600" b="1" i="0" u="none" strike="noStrike" kern="1200" cap="none" spc="0" normalizeH="0" baseline="0" noProof="0" dirty="0">
              <a:ln>
                <a:noFill/>
              </a:ln>
              <a:solidFill>
                <a:schemeClr val="tx1"/>
              </a:solidFill>
              <a:effectLst/>
              <a:uLnTx/>
              <a:uFillTx/>
              <a:latin typeface="隶书" pitchFamily="49" charset="-122"/>
              <a:ea typeface="隶书" pitchFamily="49" charset="-122"/>
              <a:cs typeface="+mn-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8674" name="Rectangle 1026"/>
          <p:cNvSpPr>
            <a:spLocks noChangeArrowheads="1"/>
          </p:cNvSpPr>
          <p:nvPr/>
        </p:nvSpPr>
        <p:spPr bwMode="auto">
          <a:xfrm>
            <a:off x="1173163" y="66675"/>
            <a:ext cx="7519988" cy="769938"/>
          </a:xfrm>
          <a:prstGeom prst="rect">
            <a:avLst/>
          </a:prstGeom>
          <a:noFill/>
          <a:ln w="57150">
            <a:noFill/>
            <a:miter lim="800000"/>
          </a:ln>
        </p:spPr>
        <p:txBody>
          <a:bodyPr/>
          <a:lstStyle/>
          <a:p>
            <a:pPr marL="914400" marR="0" lvl="0" indent="-914400" algn="ctr" defTabSz="914400" rtl="0" eaLnBrk="0" fontAlgn="auto" latinLnBrk="0" hangingPunct="0">
              <a:lnSpc>
                <a:spcPct val="100000"/>
              </a:lnSpc>
              <a:spcBef>
                <a:spcPts val="0"/>
              </a:spcBef>
              <a:spcAft>
                <a:spcPts val="0"/>
              </a:spcAft>
              <a:buClrTx/>
              <a:buSzTx/>
              <a:buFontTx/>
              <a:buNone/>
              <a:defRPr/>
            </a:pPr>
            <a:r>
              <a:rPr kumimoji="0" lang="zh-CN" altLang="en-US" sz="4400" b="1"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j-cs"/>
                <a:sym typeface="Calibri" panose="020F0502020204030204" pitchFamily="34" charset="0"/>
              </a:rPr>
              <a:t>伏尔泰对英国政治制度的描述</a:t>
            </a:r>
            <a:endParaRPr kumimoji="0" lang="zh-CN" altLang="en-US" sz="4400" b="1"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j-cs"/>
              <a:sym typeface="Calibri" panose="020F0502020204030204" pitchFamily="34" charset="0"/>
            </a:endParaRPr>
          </a:p>
        </p:txBody>
      </p:sp>
      <p:sp>
        <p:nvSpPr>
          <p:cNvPr id="9219" name="Rectangle 2"/>
          <p:cNvSpPr txBox="1"/>
          <p:nvPr/>
        </p:nvSpPr>
        <p:spPr>
          <a:xfrm>
            <a:off x="2843213" y="1412875"/>
            <a:ext cx="2665412" cy="720725"/>
          </a:xfrm>
          <a:prstGeom prst="rect">
            <a:avLst/>
          </a:prstGeom>
          <a:noFill/>
          <a:ln w="57150">
            <a:noFill/>
          </a:ln>
        </p:spPr>
        <p:txBody>
          <a:bodyPr/>
          <a:p>
            <a:pPr marL="914400" indent="-914400" algn="ctr" eaLnBrk="0" hangingPunct="0"/>
            <a:r>
              <a:rPr lang="zh-CN" altLang="en-US" sz="4000" b="1" dirty="0">
                <a:solidFill>
                  <a:srgbClr val="FF0000"/>
                </a:solidFill>
                <a:latin typeface="Calibri" panose="020F0502020204030204" pitchFamily="34" charset="0"/>
                <a:sym typeface="Calibri" panose="020F0502020204030204" pitchFamily="34" charset="0"/>
              </a:rPr>
              <a:t>解读</a:t>
            </a:r>
            <a:endParaRPr lang="zh-CN" altLang="en-US" sz="4000" b="1" dirty="0">
              <a:solidFill>
                <a:srgbClr val="FF0000"/>
              </a:solidFill>
              <a:latin typeface="Calibri" panose="020F0502020204030204" pitchFamily="34" charset="0"/>
              <a:sym typeface="Calibri" panose="020F0502020204030204" pitchFamily="34" charset="0"/>
            </a:endParaRPr>
          </a:p>
        </p:txBody>
      </p:sp>
      <p:sp>
        <p:nvSpPr>
          <p:cNvPr id="9220" name="Rectangle 3"/>
          <p:cNvSpPr txBox="1"/>
          <p:nvPr/>
        </p:nvSpPr>
        <p:spPr>
          <a:xfrm>
            <a:off x="611188" y="2636838"/>
            <a:ext cx="8075612" cy="1368425"/>
          </a:xfrm>
          <a:prstGeom prst="rect">
            <a:avLst/>
          </a:prstGeom>
          <a:noFill/>
          <a:ln w="57150">
            <a:noFill/>
          </a:ln>
        </p:spPr>
        <p:txBody>
          <a:bodyPr>
            <a:scene3d>
              <a:camera prst="orthographicFront"/>
              <a:lightRig rig="threePt" dir="t"/>
            </a:scene3d>
          </a:bodyPr>
          <a:p>
            <a:pPr marL="342900" indent="-342900" eaLnBrk="0" hangingPunct="0">
              <a:spcBef>
                <a:spcPct val="20000"/>
              </a:spcBef>
            </a:pPr>
            <a:r>
              <a:rPr lang="en-US" altLang="zh-CN" sz="3800" b="1" dirty="0">
                <a:ln/>
                <a:solidFill>
                  <a:schemeClr val="tx1"/>
                </a:solidFill>
                <a:effectLst>
                  <a:outerShdw blurRad="38100" dist="19050" dir="2700000" algn="tl" rotWithShape="0">
                    <a:schemeClr val="dk1">
                      <a:alpha val="40000"/>
                    </a:schemeClr>
                  </a:outerShdw>
                </a:effectLst>
                <a:latin typeface="Calibri" panose="020F0502020204030204" pitchFamily="34" charset="0"/>
                <a:sym typeface="Calibri" panose="020F0502020204030204" pitchFamily="34" charset="0"/>
              </a:rPr>
              <a:t>      </a:t>
            </a:r>
            <a:r>
              <a:rPr lang="zh-CN" altLang="en-US" sz="3800" b="1" dirty="0">
                <a:ln/>
                <a:solidFill>
                  <a:schemeClr val="tx1"/>
                </a:solidFill>
                <a:effectLst>
                  <a:outerShdw blurRad="38100" dist="19050" dir="2700000" algn="tl" rotWithShape="0">
                    <a:schemeClr val="dk1">
                      <a:alpha val="40000"/>
                    </a:schemeClr>
                  </a:outerShdw>
                </a:effectLst>
                <a:latin typeface="Calibri" panose="020F0502020204030204" pitchFamily="34" charset="0"/>
                <a:sym typeface="Calibri" panose="020F0502020204030204" pitchFamily="34" charset="0"/>
              </a:rPr>
              <a:t>请找出每一段的关键句，并说说每一段的主要内容。</a:t>
            </a:r>
            <a:endParaRPr lang="zh-CN" altLang="en-US" sz="3800" b="1" dirty="0">
              <a:ln/>
              <a:solidFill>
                <a:schemeClr val="tx1"/>
              </a:solidFill>
              <a:effectLst>
                <a:outerShdw blurRad="38100" dist="19050" dir="2700000" algn="tl" rotWithShape="0">
                  <a:schemeClr val="dk1">
                    <a:alpha val="40000"/>
                  </a:schemeClr>
                </a:outerShdw>
              </a:effectLst>
              <a:latin typeface="Calibri" panose="020F0502020204030204" pitchFamily="34" charset="0"/>
              <a:sym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2" name="Text Box 5"/>
          <p:cNvSpPr txBox="1"/>
          <p:nvPr/>
        </p:nvSpPr>
        <p:spPr>
          <a:xfrm>
            <a:off x="611188" y="1125538"/>
            <a:ext cx="8064500" cy="3754437"/>
          </a:xfrm>
          <a:prstGeom prst="rect">
            <a:avLst/>
          </a:prstGeom>
          <a:noFill/>
          <a:ln w="9525">
            <a:noFill/>
          </a:ln>
        </p:spPr>
        <p:txBody>
          <a:bodyPr>
            <a:spAutoFit/>
          </a:bodyPr>
          <a:p>
            <a:pPr>
              <a:spcBef>
                <a:spcPct val="50000"/>
              </a:spcBef>
            </a:pPr>
            <a:r>
              <a:rPr lang="en-US" altLang="zh-CN" sz="2800" b="1" dirty="0">
                <a:latin typeface="隶书" pitchFamily="49" charset="-122"/>
                <a:ea typeface="隶书" pitchFamily="49" charset="-122"/>
              </a:rPr>
              <a:t>      </a:t>
            </a:r>
            <a:r>
              <a:rPr lang="zh-CN" altLang="en-US" sz="2800" b="1" dirty="0">
                <a:latin typeface="隶书" pitchFamily="49" charset="-122"/>
                <a:ea typeface="隶书" pitchFamily="49" charset="-122"/>
              </a:rPr>
              <a:t>谁相信从这个可怕的深渊里，从这个不睦、残酷、愚昧、狂信纠缠不清的混沌里，居然会产生出今天世界上可能是最完美的政府呢？一个受人尊敬而富裕的国王，有无限的权力做好事，却无力为非作歹，当了一个自由、强盛、擅长经商、又很开明的国家的首领。一边是贵族重臣，一边是城市代表，与国君共分立法之权。                  </a:t>
            </a:r>
            <a:endParaRPr lang="zh-CN" altLang="en-US" sz="2800" b="1" dirty="0">
              <a:latin typeface="隶书" pitchFamily="49" charset="-122"/>
              <a:ea typeface="隶书" pitchFamily="49" charset="-122"/>
            </a:endParaRPr>
          </a:p>
          <a:p>
            <a:pPr>
              <a:spcBef>
                <a:spcPct val="50000"/>
              </a:spcBef>
            </a:pPr>
            <a:r>
              <a:rPr lang="zh-CN" altLang="en-US" sz="2800" b="1" dirty="0">
                <a:latin typeface="隶书" pitchFamily="49" charset="-122"/>
                <a:ea typeface="隶书" pitchFamily="49" charset="-122"/>
              </a:rPr>
              <a:t>                          </a:t>
            </a:r>
            <a:r>
              <a:rPr lang="en-US" altLang="zh-CN" sz="2800" b="1" dirty="0">
                <a:latin typeface="Times New Roman" panose="02020603050405020304" pitchFamily="18" charset="0"/>
                <a:ea typeface="隶书" pitchFamily="49" charset="-122"/>
              </a:rPr>
              <a:t>——</a:t>
            </a:r>
            <a:r>
              <a:rPr lang="en-US" altLang="zh-CN" sz="2800" b="1" dirty="0">
                <a:latin typeface="隶书" pitchFamily="49" charset="-122"/>
                <a:ea typeface="隶书" pitchFamily="49" charset="-122"/>
              </a:rPr>
              <a:t>《</a:t>
            </a:r>
            <a:r>
              <a:rPr lang="zh-CN" altLang="en-US" sz="2800" b="1" dirty="0">
                <a:latin typeface="隶书" pitchFamily="49" charset="-122"/>
                <a:ea typeface="隶书" pitchFamily="49" charset="-122"/>
              </a:rPr>
              <a:t>巴比伦公主</a:t>
            </a:r>
            <a:r>
              <a:rPr lang="en-US" altLang="zh-CN" sz="2800" b="1" dirty="0">
                <a:latin typeface="隶书" pitchFamily="49" charset="-122"/>
                <a:ea typeface="隶书" pitchFamily="49" charset="-122"/>
              </a:rPr>
              <a:t>》</a:t>
            </a:r>
            <a:endParaRPr lang="en-US" altLang="zh-CN" sz="2800" b="1" dirty="0">
              <a:latin typeface="隶书" pitchFamily="49" charset="-122"/>
              <a:ea typeface="隶书" pitchFamily="49" charset="-122"/>
            </a:endParaRPr>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3617</Words>
  <Application>WPS 演示</Application>
  <PresentationFormat>全屏显示(4:3)</PresentationFormat>
  <Paragraphs>110</Paragraphs>
  <Slides>20</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20</vt:i4>
      </vt:variant>
    </vt:vector>
  </HeadingPairs>
  <TitlesOfParts>
    <vt:vector size="31" baseType="lpstr">
      <vt:lpstr>Arial</vt:lpstr>
      <vt:lpstr>宋体</vt:lpstr>
      <vt:lpstr>Wingdings</vt:lpstr>
      <vt:lpstr>Calibri</vt:lpstr>
      <vt:lpstr>微软雅黑</vt:lpstr>
      <vt:lpstr>华文楷体</vt:lpstr>
      <vt:lpstr>黑体</vt:lpstr>
      <vt:lpstr>Times New Roman</vt:lpstr>
      <vt:lpstr>隶书</vt:lpstr>
      <vt:lpstr>Arial Unicode MS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Microsoft</dc:creator>
  <cp:lastModifiedBy>Administrator</cp:lastModifiedBy>
  <cp:revision>11</cp:revision>
  <dcterms:created xsi:type="dcterms:W3CDTF">2016-09-13T07:51:41Z</dcterms:created>
  <dcterms:modified xsi:type="dcterms:W3CDTF">2017-11-20T01:12:15Z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2052-10.1.0.6930</vt:lpwstr>
  </property>
</Properties>
</file>